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3"/>
    <p:sldMasterId id="2147483682" r:id="rId4"/>
    <p:sldMasterId id="214748368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3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be4dd03440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be4dd03440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be4dd03440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be4dd03440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The gNB (Next Generation NodeB) provides 5G NR User Plane and Control Plane terminations towards UE (User Equipment).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The gNB houses three functional modules viz. CU (Control Unit), DU (Distributed Unit) and Radio Unit (RU).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The External Data Network (</a:t>
            </a:r>
            <a:r>
              <a:rPr b="1" lang="en" sz="1200">
                <a:solidFill>
                  <a:schemeClr val="dk1"/>
                </a:solidFill>
              </a:rPr>
              <a:t>EXT-DN</a:t>
            </a:r>
            <a:r>
              <a:rPr lang="en" sz="1200">
                <a:solidFill>
                  <a:schemeClr val="dk1"/>
                </a:solidFill>
              </a:rPr>
              <a:t>) is the AutoGOLE/SENSE network layer for wide area path automation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be5715c8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1be5715c8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are the paths and VLANS we engineered for linking NYU to UCSD in the 5G O-RAN testbed.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dashed green line is the active path we are currently testing.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be4dd03440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be4dd03440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This is a recent map of the SENSE/AutoGOLE/OpenNSA testbed we have built.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145974bc1f5_0_9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145974bc1f5_0_9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NSI Federation</a:t>
            </a:r>
            <a:endParaRPr sz="21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145974bc1f5_0_1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145974bc1f5_0_1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Multiple Science domains can use federated namespaces to simultaneously share resources housed in multiple clusters with their own distributed storage pools.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We are still working on the federation of storage. The Mellanox BlueField 2 DPU is one of the new technologies we will explore to accelerate federated storage nodes. We will also run the RARE Freerouter distropution on the Bluefiled 2 DPU and participate in the international P4 testbed.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be23cb9681_0_6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be23cb9681_0_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be23cb9681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PNRP Acceptance Test</a:t>
            </a:r>
            <a:endParaRPr b="1" sz="2400"/>
          </a:p>
        </p:txBody>
      </p:sp>
      <p:sp>
        <p:nvSpPr>
          <p:cNvPr id="249" name="Google Shape;249;g1be23cb9681_0_2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be23cb9681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PNRP Phase I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1be23cb9681_0_3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be4dd03440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be4dd03440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32 of these </a:t>
            </a:r>
            <a:r>
              <a:rPr lang="en" sz="1400">
                <a:solidFill>
                  <a:schemeClr val="dk1"/>
                </a:solidFill>
              </a:rPr>
              <a:t>Xilinx </a:t>
            </a:r>
            <a:r>
              <a:rPr lang="en" sz="1400"/>
              <a:t>U55C FPGAs are installed in GigaIO FabreX Accelerator chassis.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They can be composed with CPU nodes or 8 HGX A100 80G GPU nodes ( 64 A100s )</a:t>
            </a:r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45974bc1f5_0_1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45974bc1f5_0_1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NRP Cat II award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1be4dd03440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1be4dd03440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We are </a:t>
            </a:r>
            <a:r>
              <a:rPr lang="en" sz="1400"/>
              <a:t>experimenting</a:t>
            </a:r>
            <a:r>
              <a:rPr lang="en" sz="1400"/>
              <a:t> with the Fungible system using the FC200s for NVMe/TrueFabric and hope to restart experiments using the FS1600’s two F1 DPUs  for a computational storage platform.</a:t>
            </a:r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be4dd0344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1be4dd0344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UCSD and SDSC have Xilinx SN1000 SmartNICs </a:t>
            </a:r>
            <a:r>
              <a:rPr lang="en" sz="1300"/>
              <a:t>deployed</a:t>
            </a:r>
            <a:r>
              <a:rPr lang="en" sz="1300"/>
              <a:t>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SDSU has active security research with NPS.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ctrTitle"/>
          </p:nvPr>
        </p:nvSpPr>
        <p:spPr>
          <a:xfrm>
            <a:off x="0" y="0"/>
            <a:ext cx="9144000" cy="7482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8890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8890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8890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8890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88900" lvl="5" marL="381000" marR="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88900" lvl="6" marL="77470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88900" lvl="7" marL="1155700" marR="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88900" lvl="8" marL="1549400" marR="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1" type="subTitle"/>
          </p:nvPr>
        </p:nvSpPr>
        <p:spPr>
          <a:xfrm>
            <a:off x="1370707" y="1914455"/>
            <a:ext cx="64011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77350" lIns="77350" spcFirstLastPara="1" rIns="77350" wrap="square" tIns="77350">
            <a:noAutofit/>
          </a:bodyPr>
          <a:lstStyle>
            <a:lvl1pPr indent="0" lvl="0" marL="0" marR="0" rtl="0" algn="ctr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None/>
              <a:defRPr b="1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0" marR="0" rtl="0" algn="ctr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None/>
              <a:defRPr b="1" i="0" sz="1500" u="none" cap="none" strike="noStrike">
                <a:solidFill>
                  <a:srgbClr val="00279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774700" marR="0" rtl="0" algn="ctr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None/>
              <a:defRPr b="1" i="0" sz="1500" u="none" cap="none" strike="noStrike">
                <a:solidFill>
                  <a:srgbClr val="336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155700" marR="0" rtl="0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b="0" i="0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549400" marR="0" rtl="0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b="0" i="0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1930400" marR="0" rtl="0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b="0" i="0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324100" marR="0" rtl="0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b="0" i="0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2705100" marR="0" rtl="0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b="0" i="0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098800" marR="0" rtl="0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b="0" i="0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9083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160203" y="4714429"/>
            <a:ext cx="28221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54676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25" lIns="77875" spcFirstLastPara="1" rIns="77875" wrap="square" tIns="38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Content" type="txAndObj">
  <p:cSld name="TEXT_AND_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-75" y="0"/>
            <a:ext cx="9144000" cy="698100"/>
          </a:xfrm>
          <a:prstGeom prst="rect">
            <a:avLst/>
          </a:prstGeom>
          <a:solidFill>
            <a:srgbClr val="002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L="3810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L="7747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L="11557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L="15494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33807" y="739455"/>
            <a:ext cx="4484700" cy="38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77350" lIns="77350" spcFirstLastPara="1" rIns="77350" wrap="square" tIns="77350">
            <a:noAutofit/>
          </a:bodyPr>
          <a:lstStyle>
            <a:lvl1pPr indent="-304800" lvl="0" marL="457200" rtl="0" algn="l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Char char="•"/>
              <a:defRPr b="1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rtl="0" algn="l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Char char="–"/>
              <a:defRPr b="1">
                <a:solidFill>
                  <a:srgbClr val="00279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rtl="0" algn="l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Char char="–"/>
              <a:defRPr b="1">
                <a:solidFill>
                  <a:srgbClr val="336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–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0480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048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048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048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048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2" type="body"/>
          </p:nvPr>
        </p:nvSpPr>
        <p:spPr>
          <a:xfrm>
            <a:off x="4659463" y="739455"/>
            <a:ext cx="4484700" cy="38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77350" lIns="77350" spcFirstLastPara="1" rIns="77350" wrap="square" tIns="77350">
            <a:noAutofit/>
          </a:bodyPr>
          <a:lstStyle>
            <a:lvl1pPr indent="-304800" lvl="0" marL="457200" rtl="0" algn="l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Char char="•"/>
              <a:defRPr b="1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rtl="0" algn="l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Char char="–"/>
              <a:defRPr b="1">
                <a:solidFill>
                  <a:srgbClr val="00279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rtl="0" algn="l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Char char="–"/>
              <a:defRPr b="1">
                <a:solidFill>
                  <a:srgbClr val="336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–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0480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048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048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048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048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0" type="dt"/>
          </p:nvPr>
        </p:nvSpPr>
        <p:spPr>
          <a:xfrm>
            <a:off x="69083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1" type="ftr"/>
          </p:nvPr>
        </p:nvSpPr>
        <p:spPr>
          <a:xfrm>
            <a:off x="3160203" y="4714429"/>
            <a:ext cx="28221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6"/>
          <p:cNvSpPr txBox="1"/>
          <p:nvPr>
            <p:ph idx="12" type="sldNum"/>
          </p:nvPr>
        </p:nvSpPr>
        <p:spPr>
          <a:xfrm>
            <a:off x="654676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25" lIns="77875" spcFirstLastPara="1" rIns="77875" wrap="square" tIns="38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>
            <p:ph type="title"/>
          </p:nvPr>
        </p:nvSpPr>
        <p:spPr>
          <a:xfrm rot="5400000">
            <a:off x="5685313" y="1173000"/>
            <a:ext cx="4631700" cy="2285700"/>
          </a:xfrm>
          <a:prstGeom prst="rect">
            <a:avLst/>
          </a:prstGeom>
          <a:solidFill>
            <a:srgbClr val="002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L="3810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L="7747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L="11557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L="15494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1" type="body"/>
          </p:nvPr>
        </p:nvSpPr>
        <p:spPr>
          <a:xfrm rot="5400000">
            <a:off x="1042770" y="-1042800"/>
            <a:ext cx="4631700" cy="6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77350" lIns="77350" spcFirstLastPara="1" rIns="77350" wrap="square" tIns="77350">
            <a:noAutofit/>
          </a:bodyPr>
          <a:lstStyle>
            <a:lvl1pPr indent="-304800" lvl="0" marL="457200" rtl="0" algn="l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Char char="•"/>
              <a:defRPr b="1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rtl="0" algn="l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Char char="–"/>
              <a:defRPr b="1">
                <a:solidFill>
                  <a:srgbClr val="00279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rtl="0" algn="l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Char char="–"/>
              <a:defRPr b="1">
                <a:solidFill>
                  <a:srgbClr val="336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–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0480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048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048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048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048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9083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160203" y="4714429"/>
            <a:ext cx="28221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54676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25" lIns="77875" spcFirstLastPara="1" rIns="77875" wrap="square" tIns="38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-75" y="0"/>
            <a:ext cx="9144000" cy="698100"/>
          </a:xfrm>
          <a:prstGeom prst="rect">
            <a:avLst/>
          </a:prstGeom>
          <a:solidFill>
            <a:srgbClr val="002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L="3810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L="7747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L="11557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L="15494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 rot="5400000">
            <a:off x="2642711" y="-1869646"/>
            <a:ext cx="3892200" cy="91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77350" lIns="77350" spcFirstLastPara="1" rIns="77350" wrap="square" tIns="77350">
            <a:noAutofit/>
          </a:bodyPr>
          <a:lstStyle>
            <a:lvl1pPr indent="-304800" lvl="0" marL="457200" rtl="0" algn="l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Char char="•"/>
              <a:defRPr b="1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rtl="0" algn="l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Char char="–"/>
              <a:defRPr b="1">
                <a:solidFill>
                  <a:srgbClr val="00279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rtl="0" algn="l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Char char="–"/>
              <a:defRPr b="1">
                <a:solidFill>
                  <a:srgbClr val="336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–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0480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048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048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048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048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10" type="dt"/>
          </p:nvPr>
        </p:nvSpPr>
        <p:spPr>
          <a:xfrm>
            <a:off x="69083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11" type="ftr"/>
          </p:nvPr>
        </p:nvSpPr>
        <p:spPr>
          <a:xfrm>
            <a:off x="3160203" y="4714429"/>
            <a:ext cx="28221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12" type="sldNum"/>
          </p:nvPr>
        </p:nvSpPr>
        <p:spPr>
          <a:xfrm>
            <a:off x="654676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25" lIns="77875" spcFirstLastPara="1" rIns="77875" wrap="square" tIns="38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>
            <p:ph type="title"/>
          </p:nvPr>
        </p:nvSpPr>
        <p:spPr>
          <a:xfrm>
            <a:off x="1791762" y="3600347"/>
            <a:ext cx="5487000" cy="424800"/>
          </a:xfrm>
          <a:prstGeom prst="rect">
            <a:avLst/>
          </a:prstGeom>
          <a:solidFill>
            <a:srgbClr val="002DAA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19"/>
          <p:cNvSpPr/>
          <p:nvPr>
            <p:ph idx="2" type="pic"/>
          </p:nvPr>
        </p:nvSpPr>
        <p:spPr>
          <a:xfrm>
            <a:off x="1791762" y="459572"/>
            <a:ext cx="54870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77350" lIns="77350" spcFirstLastPara="1" rIns="77350" wrap="square" tIns="773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324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09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19"/>
          <p:cNvSpPr txBox="1"/>
          <p:nvPr>
            <p:ph idx="1" type="body"/>
          </p:nvPr>
        </p:nvSpPr>
        <p:spPr>
          <a:xfrm>
            <a:off x="1791762" y="4025070"/>
            <a:ext cx="54870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77350" lIns="77350" spcFirstLastPara="1" rIns="77350" wrap="square" tIns="77350">
            <a:noAutofit/>
          </a:bodyPr>
          <a:lstStyle>
            <a:lvl1pPr indent="-228600" lvl="0" marL="457200" rtl="0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1pPr>
            <a:lvl2pPr indent="-228600" lvl="1" marL="914400" rtl="0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000"/>
            </a:lvl2pPr>
            <a:lvl3pPr indent="-228600" lvl="2" marL="1371600" rtl="0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800"/>
            </a:lvl3pPr>
            <a:lvl4pPr indent="-228600" lvl="3" marL="18288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800"/>
            </a:lvl4pPr>
            <a:lvl5pPr indent="-228600" lvl="4" marL="22860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800"/>
            </a:lvl5pPr>
            <a:lvl6pPr indent="-228600" lvl="5" marL="27432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800"/>
            </a:lvl6pPr>
            <a:lvl7pPr indent="-228600" lvl="6" marL="32004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800"/>
            </a:lvl7pPr>
            <a:lvl8pPr indent="-228600" lvl="7" marL="36576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800"/>
            </a:lvl8pPr>
            <a:lvl9pPr indent="-228600" lvl="8" marL="41148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69083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3160203" y="4714429"/>
            <a:ext cx="28221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654676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25" lIns="77875" spcFirstLastPara="1" rIns="77875" wrap="square" tIns="38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457128" y="204738"/>
            <a:ext cx="3008700" cy="871200"/>
          </a:xfrm>
          <a:prstGeom prst="rect">
            <a:avLst/>
          </a:prstGeom>
          <a:solidFill>
            <a:srgbClr val="002DAA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20"/>
          <p:cNvSpPr txBox="1"/>
          <p:nvPr>
            <p:ph idx="1" type="body"/>
          </p:nvPr>
        </p:nvSpPr>
        <p:spPr>
          <a:xfrm>
            <a:off x="3574704" y="204738"/>
            <a:ext cx="51120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77350" lIns="77350" spcFirstLastPara="1" rIns="77350" wrap="square" tIns="77350">
            <a:noAutofit/>
          </a:bodyPr>
          <a:lstStyle>
            <a:lvl1pPr indent="-304800" lvl="0" marL="4572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2700"/>
            </a:lvl1pPr>
            <a:lvl2pPr indent="-304800" lvl="1" marL="914400" rtl="0"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2400"/>
            </a:lvl2pPr>
            <a:lvl3pPr indent="-304800" lvl="2" marL="1371600" rtl="0"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2000"/>
            </a:lvl3pPr>
            <a:lvl4pPr indent="-304800" lvl="3" marL="1828800" rtl="0"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700"/>
            </a:lvl4pPr>
            <a:lvl5pPr indent="-304800" lvl="4" marL="22860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700"/>
            </a:lvl5pPr>
            <a:lvl6pPr indent="-304800" lvl="5" marL="27432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700"/>
            </a:lvl6pPr>
            <a:lvl7pPr indent="-304800" lvl="6" marL="32004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700"/>
            </a:lvl7pPr>
            <a:lvl8pPr indent="-304800" lvl="7" marL="36576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700"/>
            </a:lvl8pPr>
            <a:lvl9pPr indent="-304800" lvl="8" marL="411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700"/>
            </a:lvl9pPr>
          </a:lstStyle>
          <a:p/>
        </p:txBody>
      </p:sp>
      <p:sp>
        <p:nvSpPr>
          <p:cNvPr id="97" name="Google Shape;97;p20"/>
          <p:cNvSpPr txBox="1"/>
          <p:nvPr>
            <p:ph idx="2" type="body"/>
          </p:nvPr>
        </p:nvSpPr>
        <p:spPr>
          <a:xfrm>
            <a:off x="457128" y="1075966"/>
            <a:ext cx="3008700" cy="3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77350" lIns="77350" spcFirstLastPara="1" rIns="77350" wrap="square" tIns="77350">
            <a:noAutofit/>
          </a:bodyPr>
          <a:lstStyle>
            <a:lvl1pPr indent="-228600" lvl="0" marL="457200" rtl="0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1pPr>
            <a:lvl2pPr indent="-228600" lvl="1" marL="914400" rtl="0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000"/>
            </a:lvl2pPr>
            <a:lvl3pPr indent="-228600" lvl="2" marL="1371600" rtl="0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800"/>
            </a:lvl3pPr>
            <a:lvl4pPr indent="-228600" lvl="3" marL="18288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800"/>
            </a:lvl4pPr>
            <a:lvl5pPr indent="-228600" lvl="4" marL="22860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800"/>
            </a:lvl5pPr>
            <a:lvl6pPr indent="-228600" lvl="5" marL="27432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800"/>
            </a:lvl6pPr>
            <a:lvl7pPr indent="-228600" lvl="6" marL="32004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800"/>
            </a:lvl7pPr>
            <a:lvl8pPr indent="-228600" lvl="7" marL="36576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800"/>
            </a:lvl8pPr>
            <a:lvl9pPr indent="-228600" lvl="8" marL="41148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800"/>
            </a:lvl9pPr>
          </a:lstStyle>
          <a:p/>
        </p:txBody>
      </p:sp>
      <p:sp>
        <p:nvSpPr>
          <p:cNvPr id="98" name="Google Shape;98;p20"/>
          <p:cNvSpPr txBox="1"/>
          <p:nvPr>
            <p:ph idx="10" type="dt"/>
          </p:nvPr>
        </p:nvSpPr>
        <p:spPr>
          <a:xfrm>
            <a:off x="69083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p20"/>
          <p:cNvSpPr txBox="1"/>
          <p:nvPr>
            <p:ph idx="11" type="ftr"/>
          </p:nvPr>
        </p:nvSpPr>
        <p:spPr>
          <a:xfrm>
            <a:off x="3160203" y="4714429"/>
            <a:ext cx="28221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20"/>
          <p:cNvSpPr txBox="1"/>
          <p:nvPr>
            <p:ph idx="12" type="sldNum"/>
          </p:nvPr>
        </p:nvSpPr>
        <p:spPr>
          <a:xfrm>
            <a:off x="654676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25" lIns="77875" spcFirstLastPara="1" rIns="77875" wrap="square" tIns="38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idx="10" type="dt"/>
          </p:nvPr>
        </p:nvSpPr>
        <p:spPr>
          <a:xfrm>
            <a:off x="69083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1" type="ftr"/>
          </p:nvPr>
        </p:nvSpPr>
        <p:spPr>
          <a:xfrm>
            <a:off x="3160203" y="4714429"/>
            <a:ext cx="28221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2" type="sldNum"/>
          </p:nvPr>
        </p:nvSpPr>
        <p:spPr>
          <a:xfrm>
            <a:off x="654676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25" lIns="77875" spcFirstLastPara="1" rIns="77875" wrap="square" tIns="38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457128" y="205828"/>
            <a:ext cx="8229600" cy="857100"/>
          </a:xfrm>
          <a:prstGeom prst="rect">
            <a:avLst/>
          </a:prstGeom>
          <a:solidFill>
            <a:srgbClr val="002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1" type="body"/>
          </p:nvPr>
        </p:nvSpPr>
        <p:spPr>
          <a:xfrm>
            <a:off x="457128" y="1151110"/>
            <a:ext cx="40407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b" bIns="77350" lIns="77350" spcFirstLastPara="1" rIns="77350" wrap="square" tIns="77350">
            <a:noAutofit/>
          </a:bodyPr>
          <a:lstStyle>
            <a:lvl1pPr indent="-228600" lvl="0" marL="457200" rtl="0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b="1" sz="2000"/>
            </a:lvl1pPr>
            <a:lvl2pPr indent="-228600" lvl="1" marL="914400" rtl="0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b="1" sz="1700"/>
            </a:lvl2pPr>
            <a:lvl3pPr indent="-228600" lvl="2" marL="1371600" rtl="0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b="1" sz="1500"/>
            </a:lvl3pPr>
            <a:lvl4pPr indent="-228600" lvl="3" marL="18288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b="1" sz="1400"/>
            </a:lvl4pPr>
            <a:lvl5pPr indent="-228600" lvl="4" marL="22860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b="1" sz="1400"/>
            </a:lvl5pPr>
            <a:lvl6pPr indent="-228600" lvl="5" marL="27432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b="1" sz="1400"/>
            </a:lvl6pPr>
            <a:lvl7pPr indent="-228600" lvl="6" marL="32004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b="1" sz="1400"/>
            </a:lvl7pPr>
            <a:lvl8pPr indent="-228600" lvl="7" marL="36576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b="1" sz="1400"/>
            </a:lvl8pPr>
            <a:lvl9pPr indent="-228600" lvl="8" marL="41148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b="1" sz="1400"/>
            </a:lvl9pPr>
          </a:lstStyle>
          <a:p/>
        </p:txBody>
      </p:sp>
      <p:sp>
        <p:nvSpPr>
          <p:cNvPr id="108" name="Google Shape;108;p22"/>
          <p:cNvSpPr txBox="1"/>
          <p:nvPr>
            <p:ph idx="2" type="body"/>
          </p:nvPr>
        </p:nvSpPr>
        <p:spPr>
          <a:xfrm>
            <a:off x="457128" y="1631373"/>
            <a:ext cx="40407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77350" lIns="77350" spcFirstLastPara="1" rIns="77350" wrap="square" tIns="77350">
            <a:noAutofit/>
          </a:bodyPr>
          <a:lstStyle>
            <a:lvl1pPr indent="-304800" lvl="0" marL="4572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2000"/>
            </a:lvl1pPr>
            <a:lvl2pPr indent="-304800" lvl="1" marL="914400" rtl="0"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700"/>
            </a:lvl2pPr>
            <a:lvl3pPr indent="-304800" lvl="2" marL="1371600" rtl="0"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500"/>
            </a:lvl3pPr>
            <a:lvl4pPr indent="-304800" lvl="3" marL="1828800" rtl="0"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400"/>
            </a:lvl4pPr>
            <a:lvl5pPr indent="-304800" lvl="4" marL="22860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400"/>
            </a:lvl5pPr>
            <a:lvl6pPr indent="-304800" lvl="5" marL="27432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400"/>
            </a:lvl6pPr>
            <a:lvl7pPr indent="-304800" lvl="6" marL="32004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400"/>
            </a:lvl7pPr>
            <a:lvl8pPr indent="-304800" lvl="7" marL="36576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400"/>
            </a:lvl8pPr>
            <a:lvl9pPr indent="-304800" lvl="8" marL="411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400"/>
            </a:lvl9pPr>
          </a:lstStyle>
          <a:p/>
        </p:txBody>
      </p:sp>
      <p:sp>
        <p:nvSpPr>
          <p:cNvPr id="109" name="Google Shape;109;p22"/>
          <p:cNvSpPr txBox="1"/>
          <p:nvPr>
            <p:ph idx="3" type="body"/>
          </p:nvPr>
        </p:nvSpPr>
        <p:spPr>
          <a:xfrm>
            <a:off x="4644764" y="1151110"/>
            <a:ext cx="40422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b" bIns="77350" lIns="77350" spcFirstLastPara="1" rIns="77350" wrap="square" tIns="77350">
            <a:noAutofit/>
          </a:bodyPr>
          <a:lstStyle>
            <a:lvl1pPr indent="-228600" lvl="0" marL="457200" rtl="0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b="1" sz="2000"/>
            </a:lvl1pPr>
            <a:lvl2pPr indent="-228600" lvl="1" marL="914400" rtl="0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b="1" sz="1700"/>
            </a:lvl2pPr>
            <a:lvl3pPr indent="-228600" lvl="2" marL="1371600" rtl="0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b="1" sz="1500"/>
            </a:lvl3pPr>
            <a:lvl4pPr indent="-228600" lvl="3" marL="18288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b="1" sz="1400"/>
            </a:lvl4pPr>
            <a:lvl5pPr indent="-228600" lvl="4" marL="22860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b="1" sz="1400"/>
            </a:lvl5pPr>
            <a:lvl6pPr indent="-228600" lvl="5" marL="27432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b="1" sz="1400"/>
            </a:lvl6pPr>
            <a:lvl7pPr indent="-228600" lvl="6" marL="32004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b="1" sz="1400"/>
            </a:lvl7pPr>
            <a:lvl8pPr indent="-228600" lvl="7" marL="36576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b="1" sz="1400"/>
            </a:lvl8pPr>
            <a:lvl9pPr indent="-228600" lvl="8" marL="41148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b="1" sz="1400"/>
            </a:lvl9pPr>
          </a:lstStyle>
          <a:p/>
        </p:txBody>
      </p:sp>
      <p:sp>
        <p:nvSpPr>
          <p:cNvPr id="110" name="Google Shape;110;p22"/>
          <p:cNvSpPr txBox="1"/>
          <p:nvPr>
            <p:ph idx="4" type="body"/>
          </p:nvPr>
        </p:nvSpPr>
        <p:spPr>
          <a:xfrm>
            <a:off x="4644764" y="1631373"/>
            <a:ext cx="40422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77350" lIns="77350" spcFirstLastPara="1" rIns="77350" wrap="square" tIns="77350">
            <a:noAutofit/>
          </a:bodyPr>
          <a:lstStyle>
            <a:lvl1pPr indent="-304800" lvl="0" marL="4572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2000"/>
            </a:lvl1pPr>
            <a:lvl2pPr indent="-304800" lvl="1" marL="914400" rtl="0"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700"/>
            </a:lvl2pPr>
            <a:lvl3pPr indent="-304800" lvl="2" marL="1371600" rtl="0"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500"/>
            </a:lvl3pPr>
            <a:lvl4pPr indent="-304800" lvl="3" marL="1828800" rtl="0">
              <a:spcBef>
                <a:spcPts val="300"/>
              </a:spcBef>
              <a:spcAft>
                <a:spcPts val="0"/>
              </a:spcAft>
              <a:buSzPts val="1200"/>
              <a:buChar char="–"/>
              <a:defRPr sz="1400"/>
            </a:lvl4pPr>
            <a:lvl5pPr indent="-304800" lvl="4" marL="22860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400"/>
            </a:lvl5pPr>
            <a:lvl6pPr indent="-304800" lvl="5" marL="27432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400"/>
            </a:lvl6pPr>
            <a:lvl7pPr indent="-304800" lvl="6" marL="32004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400"/>
            </a:lvl7pPr>
            <a:lvl8pPr indent="-304800" lvl="7" marL="36576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400"/>
            </a:lvl8pPr>
            <a:lvl9pPr indent="-304800" lvl="8" marL="411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400"/>
            </a:lvl9pPr>
          </a:lstStyle>
          <a:p/>
        </p:txBody>
      </p:sp>
      <p:sp>
        <p:nvSpPr>
          <p:cNvPr id="111" name="Google Shape;111;p22"/>
          <p:cNvSpPr txBox="1"/>
          <p:nvPr>
            <p:ph idx="10" type="dt"/>
          </p:nvPr>
        </p:nvSpPr>
        <p:spPr>
          <a:xfrm>
            <a:off x="69083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1" type="ftr"/>
          </p:nvPr>
        </p:nvSpPr>
        <p:spPr>
          <a:xfrm>
            <a:off x="3160203" y="4714429"/>
            <a:ext cx="28221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22"/>
          <p:cNvSpPr txBox="1"/>
          <p:nvPr>
            <p:ph idx="12" type="sldNum"/>
          </p:nvPr>
        </p:nvSpPr>
        <p:spPr>
          <a:xfrm>
            <a:off x="654676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25" lIns="77875" spcFirstLastPara="1" rIns="77875" wrap="square" tIns="38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>
            <p:ph type="title"/>
          </p:nvPr>
        </p:nvSpPr>
        <p:spPr>
          <a:xfrm>
            <a:off x="721703" y="3305219"/>
            <a:ext cx="7772400" cy="1021500"/>
          </a:xfrm>
          <a:prstGeom prst="rect">
            <a:avLst/>
          </a:prstGeom>
          <a:solidFill>
            <a:srgbClr val="002DAA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4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b="1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" type="body"/>
          </p:nvPr>
        </p:nvSpPr>
        <p:spPr>
          <a:xfrm>
            <a:off x="721703" y="2180246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77350" lIns="77350" spcFirstLastPara="1" rIns="77350" wrap="square" tIns="77350">
            <a:noAutofit/>
          </a:bodyPr>
          <a:lstStyle>
            <a:lvl1pPr indent="-228600" lvl="0" marL="457200" rtl="0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700"/>
            </a:lvl1pPr>
            <a:lvl2pPr indent="-228600" lvl="1" marL="914400" rtl="0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500"/>
            </a:lvl2pPr>
            <a:lvl3pPr indent="-228600" lvl="2" marL="1371600" rtl="0">
              <a:spcBef>
                <a:spcPts val="300"/>
              </a:spcBef>
              <a:spcAft>
                <a:spcPts val="0"/>
              </a:spcAft>
              <a:buSzPts val="1200"/>
              <a:buFont typeface="Arial"/>
              <a:buNone/>
              <a:defRPr sz="1400"/>
            </a:lvl3pPr>
            <a:lvl4pPr indent="-228600" lvl="3" marL="18288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1200"/>
            </a:lvl4pPr>
            <a:lvl5pPr indent="-228600" lvl="4" marL="22860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1200"/>
            </a:lvl5pPr>
            <a:lvl6pPr indent="-228600" lvl="5" marL="27432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1200"/>
            </a:lvl6pPr>
            <a:lvl7pPr indent="-228600" lvl="6" marL="32004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1200"/>
            </a:lvl7pPr>
            <a:lvl8pPr indent="-228600" lvl="7" marL="36576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1200"/>
            </a:lvl8pPr>
            <a:lvl9pPr indent="-228600" lvl="8" marL="4114800" rtl="0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None/>
              <a:defRPr sz="1200"/>
            </a:lvl9pPr>
          </a:lstStyle>
          <a:p/>
        </p:txBody>
      </p:sp>
      <p:sp>
        <p:nvSpPr>
          <p:cNvPr id="117" name="Google Shape;117;p23"/>
          <p:cNvSpPr txBox="1"/>
          <p:nvPr>
            <p:ph idx="10" type="dt"/>
          </p:nvPr>
        </p:nvSpPr>
        <p:spPr>
          <a:xfrm>
            <a:off x="69083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1" type="ftr"/>
          </p:nvPr>
        </p:nvSpPr>
        <p:spPr>
          <a:xfrm>
            <a:off x="3160203" y="4714429"/>
            <a:ext cx="28221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p23"/>
          <p:cNvSpPr txBox="1"/>
          <p:nvPr>
            <p:ph idx="12" type="sldNum"/>
          </p:nvPr>
        </p:nvSpPr>
        <p:spPr>
          <a:xfrm>
            <a:off x="654676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25" lIns="77875" spcFirstLastPara="1" rIns="77875" wrap="square" tIns="38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 type="obj">
  <p:cSld name="OBJECT">
    <p:bg>
      <p:bgPr>
        <a:solidFill>
          <a:srgbClr val="FFFFFF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22" name="Google Shape;122;p2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26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5" name="Google Shape;135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2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6" name="Google Shape;146;p28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7" name="Google Shape;147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9" name="Google Shape;149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2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3" name="Google Shape;153;p2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4" name="Google Shape;154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6" name="Google Shape;156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9" name="Google Shape;159;p30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0" name="Google Shape;160;p30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1" name="Google Shape;161;p3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2" name="Google Shape;162;p30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3" name="Google Shape;163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7" name="Google Shape;177;p33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78" name="Google Shape;178;p33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9" name="Google Shape;179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1" name="Google Shape;181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4" name="Google Shape;184;p34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34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6" name="Google Shape;186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8" name="Google Shape;188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1" name="Google Shape;191;p3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2" name="Google Shape;192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4" name="Google Shape;194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7" name="Google Shape;197;p3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8" name="Google Shape;198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0" name="Google Shape;200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69083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160203" y="4714429"/>
            <a:ext cx="28221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7350" lIns="77350" spcFirstLastPara="1" rIns="77350" wrap="square" tIns="77350">
            <a:noAutofit/>
          </a:bodyPr>
          <a:lstStyle>
            <a:lvl1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774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6200" lvl="3" marL="1155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6200" lvl="4" marL="154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6200" lvl="5" marL="193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6200" lvl="6" marL="2705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6200" lvl="7" marL="387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6200" lvl="8" marL="541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546765" y="4714429"/>
            <a:ext cx="1905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25" lIns="77875" spcFirstLastPara="1" rIns="77875" wrap="square" tIns="38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33806" y="739454"/>
            <a:ext cx="9110400" cy="38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77350" lIns="77350" spcFirstLastPara="1" rIns="77350" wrap="square" tIns="77350">
            <a:noAutofit/>
          </a:bodyPr>
          <a:lstStyle>
            <a:lvl1pPr indent="-3048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Char char="•"/>
              <a:defRPr b="1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Char char="–"/>
              <a:defRPr b="1" i="0" sz="1500" u="none" cap="none" strike="noStrike">
                <a:solidFill>
                  <a:srgbClr val="00279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790015"/>
              </a:buClr>
              <a:buSzPts val="1200"/>
              <a:buFont typeface="Arial"/>
              <a:buChar char="–"/>
              <a:defRPr b="1" i="0" sz="1500" u="none" cap="none" strike="noStrike">
                <a:solidFill>
                  <a:srgbClr val="336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–"/>
              <a:defRPr b="0" i="0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0480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b="0" i="0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0480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b="0" i="0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0480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b="0" i="0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0480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b="0" i="0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0480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  <a:defRPr b="0" i="0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pic>
        <p:nvPicPr>
          <p:cNvPr descr="calit2-logo.png" id="61" name="Google Shape;61;p14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189981" y="4638225"/>
            <a:ext cx="878018" cy="4290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8" name="Google Shape;128;p2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png"/><Relationship Id="rId10" Type="http://schemas.openxmlformats.org/officeDocument/2006/relationships/image" Target="../media/image18.png"/><Relationship Id="rId1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9" Type="http://schemas.openxmlformats.org/officeDocument/2006/relationships/image" Target="../media/image28.png"/><Relationship Id="rId5" Type="http://schemas.openxmlformats.org/officeDocument/2006/relationships/image" Target="../media/image44.png"/><Relationship Id="rId6" Type="http://schemas.openxmlformats.org/officeDocument/2006/relationships/image" Target="../media/image66.png"/><Relationship Id="rId7" Type="http://schemas.openxmlformats.org/officeDocument/2006/relationships/image" Target="../media/image41.png"/><Relationship Id="rId8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48.jpg"/><Relationship Id="rId5" Type="http://schemas.openxmlformats.org/officeDocument/2006/relationships/image" Target="../media/image38.png"/><Relationship Id="rId6" Type="http://schemas.openxmlformats.org/officeDocument/2006/relationships/image" Target="../media/image37.png"/><Relationship Id="rId7" Type="http://schemas.openxmlformats.org/officeDocument/2006/relationships/image" Target="../media/image35.gif"/><Relationship Id="rId8" Type="http://schemas.openxmlformats.org/officeDocument/2006/relationships/image" Target="../media/image4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5.png"/><Relationship Id="rId10" Type="http://schemas.openxmlformats.org/officeDocument/2006/relationships/image" Target="../media/image65.png"/><Relationship Id="rId13" Type="http://schemas.openxmlformats.org/officeDocument/2006/relationships/image" Target="../media/image59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9" Type="http://schemas.openxmlformats.org/officeDocument/2006/relationships/image" Target="../media/image54.png"/><Relationship Id="rId15" Type="http://schemas.openxmlformats.org/officeDocument/2006/relationships/image" Target="../media/image62.png"/><Relationship Id="rId14" Type="http://schemas.openxmlformats.org/officeDocument/2006/relationships/image" Target="../media/image60.png"/><Relationship Id="rId17" Type="http://schemas.openxmlformats.org/officeDocument/2006/relationships/image" Target="../media/image64.jpg"/><Relationship Id="rId16" Type="http://schemas.openxmlformats.org/officeDocument/2006/relationships/image" Target="../media/image61.png"/><Relationship Id="rId5" Type="http://schemas.openxmlformats.org/officeDocument/2006/relationships/image" Target="../media/image51.png"/><Relationship Id="rId6" Type="http://schemas.openxmlformats.org/officeDocument/2006/relationships/image" Target="../media/image47.png"/><Relationship Id="rId7" Type="http://schemas.openxmlformats.org/officeDocument/2006/relationships/image" Target="../media/image50.png"/><Relationship Id="rId8" Type="http://schemas.openxmlformats.org/officeDocument/2006/relationships/image" Target="../media/image6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51.png"/><Relationship Id="rId7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supermicro.com/en/Aplus/system/1U/1114/AS-1114S-WTRT.cfm" TargetMode="External"/><Relationship Id="rId4" Type="http://schemas.openxmlformats.org/officeDocument/2006/relationships/image" Target="../media/image5.jpg"/><Relationship Id="rId5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4.jpg"/><Relationship Id="rId6" Type="http://schemas.openxmlformats.org/officeDocument/2006/relationships/image" Target="../media/image2.jpg"/><Relationship Id="rId7" Type="http://schemas.openxmlformats.org/officeDocument/2006/relationships/image" Target="../media/image12.jpg"/><Relationship Id="rId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jpg"/><Relationship Id="rId10" Type="http://schemas.openxmlformats.org/officeDocument/2006/relationships/image" Target="../media/image19.png"/><Relationship Id="rId13" Type="http://schemas.openxmlformats.org/officeDocument/2006/relationships/image" Target="../media/image17.png"/><Relationship Id="rId1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Relationship Id="rId9" Type="http://schemas.openxmlformats.org/officeDocument/2006/relationships/image" Target="../media/image23.jpg"/><Relationship Id="rId5" Type="http://schemas.openxmlformats.org/officeDocument/2006/relationships/image" Target="../media/image16.png"/><Relationship Id="rId6" Type="http://schemas.openxmlformats.org/officeDocument/2006/relationships/image" Target="../media/image15.png"/><Relationship Id="rId7" Type="http://schemas.openxmlformats.org/officeDocument/2006/relationships/image" Target="../media/image21.jpg"/><Relationship Id="rId8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4" Type="http://schemas.openxmlformats.org/officeDocument/2006/relationships/image" Target="../media/image26.png"/><Relationship Id="rId5" Type="http://schemas.openxmlformats.org/officeDocument/2006/relationships/image" Target="../media/image53.png"/><Relationship Id="rId6" Type="http://schemas.openxmlformats.org/officeDocument/2006/relationships/image" Target="../media/image57.png"/><Relationship Id="rId7" Type="http://schemas.openxmlformats.org/officeDocument/2006/relationships/image" Target="../media/image3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g"/><Relationship Id="rId4" Type="http://schemas.openxmlformats.org/officeDocument/2006/relationships/image" Target="../media/image29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850" y="575612"/>
            <a:ext cx="8780275" cy="399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6"/>
          <p:cNvSpPr/>
          <p:nvPr/>
        </p:nvSpPr>
        <p:spPr>
          <a:xfrm>
            <a:off x="187609" y="1537150"/>
            <a:ext cx="3424200" cy="3507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46"/>
          <p:cNvSpPr/>
          <p:nvPr/>
        </p:nvSpPr>
        <p:spPr>
          <a:xfrm>
            <a:off x="5541004" y="1537150"/>
            <a:ext cx="3424200" cy="3507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0" name="Google Shape;620;p46"/>
          <p:cNvGrpSpPr/>
          <p:nvPr/>
        </p:nvGrpSpPr>
        <p:grpSpPr>
          <a:xfrm>
            <a:off x="65133" y="2113550"/>
            <a:ext cx="3536457" cy="2877549"/>
            <a:chOff x="-6" y="2113550"/>
            <a:chExt cx="3536457" cy="2877549"/>
          </a:xfrm>
        </p:grpSpPr>
        <p:grpSp>
          <p:nvGrpSpPr>
            <p:cNvPr id="621" name="Google Shape;621;p46"/>
            <p:cNvGrpSpPr/>
            <p:nvPr/>
          </p:nvGrpSpPr>
          <p:grpSpPr>
            <a:xfrm>
              <a:off x="1213121" y="2764329"/>
              <a:ext cx="1110224" cy="400200"/>
              <a:chOff x="745877" y="647487"/>
              <a:chExt cx="1518152" cy="560897"/>
            </a:xfrm>
          </p:grpSpPr>
          <p:pic>
            <p:nvPicPr>
              <p:cNvPr id="622" name="Google Shape;622;p4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45877" y="647487"/>
                <a:ext cx="1518152" cy="28243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3" name="Google Shape;623;p4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45877" y="929920"/>
                <a:ext cx="1518152" cy="2784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24" name="Google Shape;624;p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4525" y="3686799"/>
              <a:ext cx="3316025" cy="130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Google Shape;625;p4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6" y="3238504"/>
              <a:ext cx="1768226" cy="1233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" name="Google Shape;626;p4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768227" y="3238500"/>
              <a:ext cx="1768225" cy="1172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7" name="Google Shape;627;p4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516662" y="2667651"/>
              <a:ext cx="457257" cy="615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8" name="Google Shape;628;p46"/>
            <p:cNvSpPr txBox="1"/>
            <p:nvPr/>
          </p:nvSpPr>
          <p:spPr>
            <a:xfrm>
              <a:off x="41575" y="2113550"/>
              <a:ext cx="3453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dk1"/>
                  </a:solidFill>
                </a:rPr>
                <a:t>OAI 5G RAN </a:t>
              </a:r>
              <a:endParaRPr b="1" sz="1200">
                <a:solidFill>
                  <a:schemeClr val="dk1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b="1" lang="en" sz="1200">
                  <a:solidFill>
                    <a:schemeClr val="dk1"/>
                  </a:solidFill>
                  <a:highlight>
                    <a:srgbClr val="FFFFFF"/>
                  </a:highlight>
                </a:rPr>
                <a:t>gNB | Next Generation NodeB</a:t>
              </a:r>
              <a:endParaRPr b="1" sz="1200">
                <a:solidFill>
                  <a:schemeClr val="dk1"/>
                </a:solidFill>
              </a:endParaRPr>
            </a:p>
          </p:txBody>
        </p:sp>
      </p:grpSp>
      <p:sp>
        <p:nvSpPr>
          <p:cNvPr id="629" name="Google Shape;629;p46"/>
          <p:cNvSpPr/>
          <p:nvPr/>
        </p:nvSpPr>
        <p:spPr>
          <a:xfrm>
            <a:off x="3737450" y="115625"/>
            <a:ext cx="1670100" cy="29685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OAI 5G CORE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Kubernetes Helm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630" name="Google Shape;630;p46"/>
          <p:cNvSpPr/>
          <p:nvPr/>
        </p:nvSpPr>
        <p:spPr>
          <a:xfrm>
            <a:off x="4050750" y="1418916"/>
            <a:ext cx="1042500" cy="365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OAI-SMF</a:t>
            </a:r>
            <a:endParaRPr b="1" sz="1200"/>
          </a:p>
        </p:txBody>
      </p:sp>
      <p:sp>
        <p:nvSpPr>
          <p:cNvPr id="631" name="Google Shape;631;p46"/>
          <p:cNvSpPr/>
          <p:nvPr/>
        </p:nvSpPr>
        <p:spPr>
          <a:xfrm>
            <a:off x="4692945" y="1082888"/>
            <a:ext cx="638700" cy="289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MySQL</a:t>
            </a:r>
            <a:endParaRPr b="1" sz="800"/>
          </a:p>
        </p:txBody>
      </p:sp>
      <p:pic>
        <p:nvPicPr>
          <p:cNvPr id="632" name="Google Shape;632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56675" y="3626450"/>
            <a:ext cx="1955476" cy="652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3" name="Google Shape;633;p46"/>
          <p:cNvGrpSpPr/>
          <p:nvPr/>
        </p:nvGrpSpPr>
        <p:grpSpPr>
          <a:xfrm>
            <a:off x="5420293" y="2113550"/>
            <a:ext cx="3536457" cy="2877549"/>
            <a:chOff x="-6" y="2113550"/>
            <a:chExt cx="3536457" cy="2877549"/>
          </a:xfrm>
        </p:grpSpPr>
        <p:grpSp>
          <p:nvGrpSpPr>
            <p:cNvPr id="634" name="Google Shape;634;p46"/>
            <p:cNvGrpSpPr/>
            <p:nvPr/>
          </p:nvGrpSpPr>
          <p:grpSpPr>
            <a:xfrm>
              <a:off x="1213121" y="2764329"/>
              <a:ext cx="1110224" cy="400200"/>
              <a:chOff x="745877" y="647487"/>
              <a:chExt cx="1518152" cy="560897"/>
            </a:xfrm>
          </p:grpSpPr>
          <p:pic>
            <p:nvPicPr>
              <p:cNvPr id="635" name="Google Shape;635;p4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45877" y="647487"/>
                <a:ext cx="1518152" cy="28243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6" name="Google Shape;636;p4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45877" y="929920"/>
                <a:ext cx="1518152" cy="2784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37" name="Google Shape;637;p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4525" y="3686799"/>
              <a:ext cx="3316025" cy="130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8" name="Google Shape;638;p4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6" y="3238504"/>
              <a:ext cx="1768226" cy="1233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Google Shape;639;p4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768227" y="3238500"/>
              <a:ext cx="1768225" cy="1172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Google Shape;640;p4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516662" y="2667651"/>
              <a:ext cx="457257" cy="615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1" name="Google Shape;641;p46"/>
            <p:cNvSpPr txBox="1"/>
            <p:nvPr/>
          </p:nvSpPr>
          <p:spPr>
            <a:xfrm>
              <a:off x="41575" y="2113550"/>
              <a:ext cx="3453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dk1"/>
                  </a:solidFill>
                </a:rPr>
                <a:t>OAI 5G RAN </a:t>
              </a:r>
              <a:endParaRPr b="1" sz="1200">
                <a:solidFill>
                  <a:schemeClr val="dk1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b="1" lang="en" sz="1200">
                  <a:solidFill>
                    <a:schemeClr val="dk1"/>
                  </a:solidFill>
                  <a:highlight>
                    <a:srgbClr val="FFFFFF"/>
                  </a:highlight>
                </a:rPr>
                <a:t>gNB | Next Generation NodeB</a:t>
              </a:r>
              <a:endParaRPr b="1" sz="1200">
                <a:solidFill>
                  <a:schemeClr val="dk1"/>
                </a:solidFill>
              </a:endParaRPr>
            </a:p>
          </p:txBody>
        </p:sp>
      </p:grpSp>
      <p:sp>
        <p:nvSpPr>
          <p:cNvPr id="642" name="Google Shape;642;p46"/>
          <p:cNvSpPr/>
          <p:nvPr/>
        </p:nvSpPr>
        <p:spPr>
          <a:xfrm>
            <a:off x="4050675" y="2113400"/>
            <a:ext cx="1042500" cy="365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OAI-UPF</a:t>
            </a:r>
            <a:endParaRPr b="1" sz="1200"/>
          </a:p>
        </p:txBody>
      </p:sp>
      <p:cxnSp>
        <p:nvCxnSpPr>
          <p:cNvPr id="643" name="Google Shape;643;p46" title="N2"/>
          <p:cNvCxnSpPr>
            <a:stCxn id="644" idx="3"/>
            <a:endCxn id="645" idx="1"/>
          </p:cNvCxnSpPr>
          <p:nvPr/>
        </p:nvCxnSpPr>
        <p:spPr>
          <a:xfrm flipH="1" rot="10800000">
            <a:off x="2121900" y="854250"/>
            <a:ext cx="1929000" cy="1042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6" name="Google Shape;646;p46"/>
          <p:cNvCxnSpPr>
            <a:stCxn id="630" idx="2"/>
            <a:endCxn id="642" idx="0"/>
          </p:cNvCxnSpPr>
          <p:nvPr/>
        </p:nvCxnSpPr>
        <p:spPr>
          <a:xfrm>
            <a:off x="4572000" y="1784016"/>
            <a:ext cx="0" cy="329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7" name="Google Shape;647;p46"/>
          <p:cNvCxnSpPr>
            <a:stCxn id="644" idx="3"/>
            <a:endCxn id="642" idx="1"/>
          </p:cNvCxnSpPr>
          <p:nvPr/>
        </p:nvCxnSpPr>
        <p:spPr>
          <a:xfrm>
            <a:off x="2121900" y="1897050"/>
            <a:ext cx="1928700" cy="399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4" name="Google Shape;644;p46"/>
          <p:cNvSpPr/>
          <p:nvPr/>
        </p:nvSpPr>
        <p:spPr>
          <a:xfrm>
            <a:off x="1535700" y="1714500"/>
            <a:ext cx="586200" cy="365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gNB</a:t>
            </a:r>
            <a:endParaRPr b="1"/>
          </a:p>
        </p:txBody>
      </p:sp>
      <p:cxnSp>
        <p:nvCxnSpPr>
          <p:cNvPr id="648" name="Google Shape;648;p46"/>
          <p:cNvCxnSpPr>
            <a:stCxn id="631" idx="1"/>
            <a:endCxn id="630" idx="0"/>
          </p:cNvCxnSpPr>
          <p:nvPr/>
        </p:nvCxnSpPr>
        <p:spPr>
          <a:xfrm flipH="1">
            <a:off x="4572045" y="1227788"/>
            <a:ext cx="120900" cy="191100"/>
          </a:xfrm>
          <a:prstGeom prst="bentConnector2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9" name="Google Shape;649;p46"/>
          <p:cNvCxnSpPr>
            <a:stCxn id="645" idx="2"/>
            <a:endCxn id="631" idx="1"/>
          </p:cNvCxnSpPr>
          <p:nvPr/>
        </p:nvCxnSpPr>
        <p:spPr>
          <a:xfrm flipH="1" rot="-5400000">
            <a:off x="4536900" y="1071784"/>
            <a:ext cx="191100" cy="120900"/>
          </a:xfrm>
          <a:prstGeom prst="bentConnector2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0" name="Google Shape;650;p46"/>
          <p:cNvCxnSpPr>
            <a:stCxn id="651" idx="1"/>
            <a:endCxn id="645" idx="3"/>
          </p:cNvCxnSpPr>
          <p:nvPr/>
        </p:nvCxnSpPr>
        <p:spPr>
          <a:xfrm rot="10800000">
            <a:off x="5093400" y="854250"/>
            <a:ext cx="1928700" cy="1042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2" name="Google Shape;652;p46"/>
          <p:cNvCxnSpPr>
            <a:stCxn id="642" idx="3"/>
            <a:endCxn id="651" idx="1"/>
          </p:cNvCxnSpPr>
          <p:nvPr/>
        </p:nvCxnSpPr>
        <p:spPr>
          <a:xfrm flipH="1" rot="10800000">
            <a:off x="5093175" y="1896950"/>
            <a:ext cx="1929000" cy="399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1" name="Google Shape;651;p46"/>
          <p:cNvSpPr/>
          <p:nvPr/>
        </p:nvSpPr>
        <p:spPr>
          <a:xfrm>
            <a:off x="7022100" y="1714500"/>
            <a:ext cx="586200" cy="365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gNB</a:t>
            </a:r>
            <a:endParaRPr b="1"/>
          </a:p>
        </p:txBody>
      </p:sp>
      <p:sp>
        <p:nvSpPr>
          <p:cNvPr id="645" name="Google Shape;645;p46"/>
          <p:cNvSpPr/>
          <p:nvPr/>
        </p:nvSpPr>
        <p:spPr>
          <a:xfrm>
            <a:off x="4050750" y="671584"/>
            <a:ext cx="1042500" cy="365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OAI-AMF</a:t>
            </a:r>
            <a:endParaRPr b="1" sz="1200"/>
          </a:p>
        </p:txBody>
      </p:sp>
      <p:sp>
        <p:nvSpPr>
          <p:cNvPr id="653" name="Google Shape;653;p46"/>
          <p:cNvSpPr txBox="1"/>
          <p:nvPr/>
        </p:nvSpPr>
        <p:spPr>
          <a:xfrm>
            <a:off x="2942300" y="1069800"/>
            <a:ext cx="3981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N2</a:t>
            </a:r>
            <a:endParaRPr sz="1000"/>
          </a:p>
        </p:txBody>
      </p:sp>
      <p:sp>
        <p:nvSpPr>
          <p:cNvPr id="654" name="Google Shape;654;p46"/>
          <p:cNvSpPr txBox="1"/>
          <p:nvPr/>
        </p:nvSpPr>
        <p:spPr>
          <a:xfrm>
            <a:off x="5803600" y="1069800"/>
            <a:ext cx="3981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N2</a:t>
            </a:r>
            <a:endParaRPr sz="1000"/>
          </a:p>
        </p:txBody>
      </p:sp>
      <p:sp>
        <p:nvSpPr>
          <p:cNvPr id="655" name="Google Shape;655;p46"/>
          <p:cNvSpPr txBox="1"/>
          <p:nvPr/>
        </p:nvSpPr>
        <p:spPr>
          <a:xfrm>
            <a:off x="2942300" y="1874816"/>
            <a:ext cx="3981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N3</a:t>
            </a:r>
            <a:endParaRPr sz="1000"/>
          </a:p>
        </p:txBody>
      </p:sp>
      <p:sp>
        <p:nvSpPr>
          <p:cNvPr id="656" name="Google Shape;656;p46"/>
          <p:cNvSpPr txBox="1"/>
          <p:nvPr/>
        </p:nvSpPr>
        <p:spPr>
          <a:xfrm>
            <a:off x="5727400" y="1874816"/>
            <a:ext cx="3981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N3</a:t>
            </a:r>
            <a:endParaRPr sz="1000"/>
          </a:p>
        </p:txBody>
      </p:sp>
      <p:sp>
        <p:nvSpPr>
          <p:cNvPr id="657" name="Google Shape;657;p46"/>
          <p:cNvSpPr txBox="1"/>
          <p:nvPr/>
        </p:nvSpPr>
        <p:spPr>
          <a:xfrm>
            <a:off x="4237700" y="1841632"/>
            <a:ext cx="3981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N4</a:t>
            </a:r>
            <a:endParaRPr sz="1000"/>
          </a:p>
        </p:txBody>
      </p:sp>
      <p:sp>
        <p:nvSpPr>
          <p:cNvPr id="658" name="Google Shape;658;p46"/>
          <p:cNvSpPr txBox="1"/>
          <p:nvPr/>
        </p:nvSpPr>
        <p:spPr>
          <a:xfrm>
            <a:off x="4117268" y="992364"/>
            <a:ext cx="5088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Namf</a:t>
            </a:r>
            <a:endParaRPr sz="1000"/>
          </a:p>
        </p:txBody>
      </p:sp>
      <p:sp>
        <p:nvSpPr>
          <p:cNvPr id="659" name="Google Shape;659;p46"/>
          <p:cNvSpPr txBox="1"/>
          <p:nvPr/>
        </p:nvSpPr>
        <p:spPr>
          <a:xfrm>
            <a:off x="4117268" y="1232025"/>
            <a:ext cx="5088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Nsmf</a:t>
            </a:r>
            <a:endParaRPr sz="1000"/>
          </a:p>
        </p:txBody>
      </p:sp>
      <p:sp>
        <p:nvSpPr>
          <p:cNvPr id="660" name="Google Shape;660;p46"/>
          <p:cNvSpPr txBox="1"/>
          <p:nvPr>
            <p:ph type="ctrTitle"/>
          </p:nvPr>
        </p:nvSpPr>
        <p:spPr>
          <a:xfrm>
            <a:off x="0" y="304800"/>
            <a:ext cx="3577500" cy="10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Access and Mobility Management Function (</a:t>
            </a:r>
            <a:r>
              <a:rPr b="1" lang="en" sz="1000"/>
              <a:t>AMF</a:t>
            </a:r>
            <a:r>
              <a:rPr lang="en" sz="1000"/>
              <a:t>)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Session Management Function (</a:t>
            </a:r>
            <a:r>
              <a:rPr b="1" lang="en" sz="1000"/>
              <a:t>SMF</a:t>
            </a:r>
            <a:r>
              <a:rPr lang="en" sz="1000"/>
              <a:t>)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User Plane Function (</a:t>
            </a:r>
            <a:r>
              <a:rPr b="1" lang="en" sz="1000"/>
              <a:t>UPF</a:t>
            </a:r>
            <a:r>
              <a:rPr lang="en" sz="1000"/>
              <a:t>)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External Data Network (</a:t>
            </a:r>
            <a:r>
              <a:rPr b="1" lang="en" sz="1000"/>
              <a:t>EXT-DN</a:t>
            </a:r>
            <a:r>
              <a:rPr lang="en" sz="1000"/>
              <a:t>)</a:t>
            </a:r>
            <a:endParaRPr sz="1000"/>
          </a:p>
        </p:txBody>
      </p:sp>
      <p:cxnSp>
        <p:nvCxnSpPr>
          <p:cNvPr id="661" name="Google Shape;661;p46"/>
          <p:cNvCxnSpPr>
            <a:endCxn id="662" idx="0"/>
          </p:cNvCxnSpPr>
          <p:nvPr/>
        </p:nvCxnSpPr>
        <p:spPr>
          <a:xfrm>
            <a:off x="4571925" y="2478600"/>
            <a:ext cx="600" cy="1524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63" name="Google Shape;663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37447" y="4521451"/>
            <a:ext cx="1670150" cy="469649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46"/>
          <p:cNvSpPr/>
          <p:nvPr/>
        </p:nvSpPr>
        <p:spPr>
          <a:xfrm>
            <a:off x="3612250" y="2688479"/>
            <a:ext cx="1928664" cy="972000"/>
          </a:xfrm>
          <a:prstGeom prst="cloud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AutoGOLE</a:t>
            </a:r>
            <a:br>
              <a:rPr b="1" lang="en" sz="1500"/>
            </a:br>
            <a:r>
              <a:rPr b="1" lang="en" sz="1500"/>
              <a:t>SENSE</a:t>
            </a:r>
            <a:endParaRPr b="1" sz="1500"/>
          </a:p>
        </p:txBody>
      </p:sp>
      <p:sp>
        <p:nvSpPr>
          <p:cNvPr id="662" name="Google Shape;662;p46"/>
          <p:cNvSpPr/>
          <p:nvPr/>
        </p:nvSpPr>
        <p:spPr>
          <a:xfrm>
            <a:off x="3808575" y="2631000"/>
            <a:ext cx="1527900" cy="365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OAI-EXT-DN</a:t>
            </a:r>
            <a:endParaRPr b="1" sz="1200"/>
          </a:p>
        </p:txBody>
      </p:sp>
      <p:pic>
        <p:nvPicPr>
          <p:cNvPr id="665" name="Google Shape;665;p4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86400" y="76750"/>
            <a:ext cx="2470349" cy="1389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21425" y="2636350"/>
            <a:ext cx="729650" cy="7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55425" y="2636350"/>
            <a:ext cx="729650" cy="72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46"/>
          <p:cNvSpPr txBox="1"/>
          <p:nvPr/>
        </p:nvSpPr>
        <p:spPr>
          <a:xfrm>
            <a:off x="2569675" y="3231925"/>
            <a:ext cx="1042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5G IoT sensor</a:t>
            </a:r>
            <a:endParaRPr sz="1000"/>
          </a:p>
        </p:txBody>
      </p:sp>
      <p:sp>
        <p:nvSpPr>
          <p:cNvPr id="669" name="Google Shape;669;p46"/>
          <p:cNvSpPr txBox="1"/>
          <p:nvPr/>
        </p:nvSpPr>
        <p:spPr>
          <a:xfrm>
            <a:off x="7933235" y="3231925"/>
            <a:ext cx="1042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5G IoT sensor</a:t>
            </a:r>
            <a:endParaRPr sz="1000"/>
          </a:p>
        </p:txBody>
      </p:sp>
      <p:sp>
        <p:nvSpPr>
          <p:cNvPr id="670" name="Google Shape;670;p46"/>
          <p:cNvSpPr txBox="1"/>
          <p:nvPr/>
        </p:nvSpPr>
        <p:spPr>
          <a:xfrm>
            <a:off x="756975" y="3099486"/>
            <a:ext cx="1167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5G Fronthaul</a:t>
            </a:r>
            <a:endParaRPr b="1" sz="1100"/>
          </a:p>
        </p:txBody>
      </p:sp>
      <p:sp>
        <p:nvSpPr>
          <p:cNvPr id="671" name="Google Shape;671;p46"/>
          <p:cNvSpPr txBox="1"/>
          <p:nvPr/>
        </p:nvSpPr>
        <p:spPr>
          <a:xfrm>
            <a:off x="6090975" y="3099486"/>
            <a:ext cx="1167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5G Fronthaul</a:t>
            </a:r>
            <a:endParaRPr b="1" sz="1100"/>
          </a:p>
        </p:txBody>
      </p:sp>
      <p:sp>
        <p:nvSpPr>
          <p:cNvPr id="672" name="Google Shape;672;p46"/>
          <p:cNvSpPr txBox="1"/>
          <p:nvPr/>
        </p:nvSpPr>
        <p:spPr>
          <a:xfrm>
            <a:off x="2509575" y="3383235"/>
            <a:ext cx="1167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L1 Offloading</a:t>
            </a:r>
            <a:endParaRPr b="1" sz="1100"/>
          </a:p>
        </p:txBody>
      </p:sp>
      <p:sp>
        <p:nvSpPr>
          <p:cNvPr id="673" name="Google Shape;673;p46"/>
          <p:cNvSpPr txBox="1"/>
          <p:nvPr/>
        </p:nvSpPr>
        <p:spPr>
          <a:xfrm>
            <a:off x="7843575" y="3383235"/>
            <a:ext cx="1167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L1 Offloading</a:t>
            </a:r>
            <a:endParaRPr b="1"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700" y="0"/>
            <a:ext cx="880064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1425" y="109925"/>
            <a:ext cx="1595697" cy="4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8479" y="611485"/>
            <a:ext cx="729450" cy="8737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1" name="Google Shape;681;p47"/>
          <p:cNvGrpSpPr/>
          <p:nvPr/>
        </p:nvGrpSpPr>
        <p:grpSpPr>
          <a:xfrm>
            <a:off x="7398418" y="2930609"/>
            <a:ext cx="1481713" cy="516614"/>
            <a:chOff x="4467575" y="4611975"/>
            <a:chExt cx="1437300" cy="448800"/>
          </a:xfrm>
        </p:grpSpPr>
        <p:sp>
          <p:nvSpPr>
            <p:cNvPr id="682" name="Google Shape;682;p47"/>
            <p:cNvSpPr/>
            <p:nvPr/>
          </p:nvSpPr>
          <p:spPr>
            <a:xfrm>
              <a:off x="4467575" y="4611975"/>
              <a:ext cx="1437300" cy="4488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83" name="Google Shape;683;p4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626150" y="4689635"/>
              <a:ext cx="1120150" cy="293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4" name="Google Shape;684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28475" y="1555437"/>
            <a:ext cx="729450" cy="72945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47"/>
          <p:cNvSpPr txBox="1"/>
          <p:nvPr/>
        </p:nvSpPr>
        <p:spPr>
          <a:xfrm>
            <a:off x="1910550" y="0"/>
            <a:ext cx="5322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Planning L2 paths: </a:t>
            </a:r>
            <a:br>
              <a:rPr b="1" lang="en" sz="1200"/>
            </a:br>
            <a:r>
              <a:rPr b="1" lang="en" sz="1200"/>
              <a:t>UCSD to NYU for AutoGOLE/SENSE/OpenNSA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5G end to end O-RAN testbed </a:t>
            </a:r>
            <a:endParaRPr b="1" sz="1200"/>
          </a:p>
        </p:txBody>
      </p:sp>
      <p:pic>
        <p:nvPicPr>
          <p:cNvPr id="686" name="Google Shape;686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76150" y="598850"/>
            <a:ext cx="686074" cy="87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12088" y="1687075"/>
            <a:ext cx="657577" cy="51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41425" y="2331125"/>
            <a:ext cx="1595700" cy="502248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47"/>
          <p:cNvSpPr/>
          <p:nvPr/>
        </p:nvSpPr>
        <p:spPr>
          <a:xfrm>
            <a:off x="5576025" y="2930600"/>
            <a:ext cx="910500" cy="55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AmLight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AMPATH</a:t>
            </a:r>
            <a:endParaRPr/>
          </a:p>
        </p:txBody>
      </p:sp>
      <p:cxnSp>
        <p:nvCxnSpPr>
          <p:cNvPr id="690" name="Google Shape;690;p47"/>
          <p:cNvCxnSpPr>
            <a:stCxn id="689" idx="1"/>
          </p:cNvCxnSpPr>
          <p:nvPr/>
        </p:nvCxnSpPr>
        <p:spPr>
          <a:xfrm rot="10800000">
            <a:off x="3209025" y="2953250"/>
            <a:ext cx="2367000" cy="2544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1" name="Google Shape;691;p47"/>
          <p:cNvSpPr/>
          <p:nvPr/>
        </p:nvSpPr>
        <p:spPr>
          <a:xfrm>
            <a:off x="562375" y="1281000"/>
            <a:ext cx="5748850" cy="3561775"/>
          </a:xfrm>
          <a:custGeom>
            <a:rect b="b" l="l" r="r" t="t"/>
            <a:pathLst>
              <a:path extrusionOk="0" h="142471" w="229954">
                <a:moveTo>
                  <a:pt x="145950" y="142205"/>
                </a:moveTo>
                <a:lnTo>
                  <a:pt x="10415" y="142471"/>
                </a:lnTo>
                <a:lnTo>
                  <a:pt x="0" y="66653"/>
                </a:lnTo>
                <a:lnTo>
                  <a:pt x="417" y="17913"/>
                </a:lnTo>
                <a:lnTo>
                  <a:pt x="131641" y="13747"/>
                </a:lnTo>
                <a:lnTo>
                  <a:pt x="171633" y="13330"/>
                </a:lnTo>
                <a:lnTo>
                  <a:pt x="179548" y="0"/>
                </a:lnTo>
                <a:lnTo>
                  <a:pt x="228705" y="1666"/>
                </a:lnTo>
                <a:lnTo>
                  <a:pt x="229954" y="31243"/>
                </a:lnTo>
              </a:path>
            </a:pathLst>
          </a:custGeom>
          <a:noFill/>
          <a:ln cap="flat" cmpd="sng" w="76200">
            <a:solidFill>
              <a:srgbClr val="00FF00"/>
            </a:solidFill>
            <a:prstDash val="lg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950" y="0"/>
            <a:ext cx="72744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48"/>
          <p:cNvSpPr txBox="1"/>
          <p:nvPr/>
        </p:nvSpPr>
        <p:spPr>
          <a:xfrm>
            <a:off x="2972550" y="0"/>
            <a:ext cx="31989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https://www.es.net/network-r-and-d/sense/</a:t>
            </a:r>
            <a:endParaRPr sz="1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2" name="Google Shape;702;p49"/>
          <p:cNvCxnSpPr>
            <a:stCxn id="703" idx="0"/>
            <a:endCxn id="704" idx="2"/>
          </p:cNvCxnSpPr>
          <p:nvPr/>
        </p:nvCxnSpPr>
        <p:spPr>
          <a:xfrm flipH="1" rot="5400000">
            <a:off x="3090900" y="3392589"/>
            <a:ext cx="2615100" cy="3471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705" name="Google Shape;705;p49"/>
          <p:cNvCxnSpPr>
            <a:stCxn id="706" idx="0"/>
            <a:endCxn id="704" idx="2"/>
          </p:cNvCxnSpPr>
          <p:nvPr/>
        </p:nvCxnSpPr>
        <p:spPr>
          <a:xfrm flipH="1" rot="5400000">
            <a:off x="3410861" y="3072489"/>
            <a:ext cx="2615100" cy="9873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707" name="Google Shape;707;p49"/>
          <p:cNvCxnSpPr>
            <a:stCxn id="708" idx="0"/>
            <a:endCxn id="709" idx="1"/>
          </p:cNvCxnSpPr>
          <p:nvPr/>
        </p:nvCxnSpPr>
        <p:spPr>
          <a:xfrm rot="-5400000">
            <a:off x="4954014" y="3433539"/>
            <a:ext cx="2587500" cy="292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710" name="Google Shape;710;p49"/>
          <p:cNvCxnSpPr>
            <a:stCxn id="711" idx="0"/>
            <a:endCxn id="709" idx="1"/>
          </p:cNvCxnSpPr>
          <p:nvPr/>
        </p:nvCxnSpPr>
        <p:spPr>
          <a:xfrm flipH="1" rot="5400000">
            <a:off x="5273975" y="3406239"/>
            <a:ext cx="2587500" cy="347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712" name="Google Shape;712;p49"/>
          <p:cNvCxnSpPr>
            <a:stCxn id="713" idx="0"/>
            <a:endCxn id="709" idx="1"/>
          </p:cNvCxnSpPr>
          <p:nvPr/>
        </p:nvCxnSpPr>
        <p:spPr>
          <a:xfrm flipH="1" rot="5400000">
            <a:off x="5594086" y="3086289"/>
            <a:ext cx="2587500" cy="987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714" name="Google Shape;714;p49"/>
          <p:cNvCxnSpPr>
            <a:stCxn id="715" idx="0"/>
            <a:endCxn id="704" idx="2"/>
          </p:cNvCxnSpPr>
          <p:nvPr/>
        </p:nvCxnSpPr>
        <p:spPr>
          <a:xfrm rot="-5400000">
            <a:off x="2770789" y="3419739"/>
            <a:ext cx="2615100" cy="2928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716" name="Google Shape;716;p49"/>
          <p:cNvCxnSpPr>
            <a:stCxn id="717" idx="0"/>
            <a:endCxn id="718" idx="2"/>
          </p:cNvCxnSpPr>
          <p:nvPr/>
        </p:nvCxnSpPr>
        <p:spPr>
          <a:xfrm flipH="1" rot="5400000">
            <a:off x="1241736" y="3072789"/>
            <a:ext cx="2615100" cy="9867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719" name="Google Shape;719;p49"/>
          <p:cNvCxnSpPr>
            <a:stCxn id="720" idx="0"/>
            <a:endCxn id="718" idx="2"/>
          </p:cNvCxnSpPr>
          <p:nvPr/>
        </p:nvCxnSpPr>
        <p:spPr>
          <a:xfrm flipH="1" rot="5400000">
            <a:off x="921775" y="3392889"/>
            <a:ext cx="2615100" cy="3465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721" name="Google Shape;721;p49"/>
          <p:cNvCxnSpPr>
            <a:stCxn id="722" idx="0"/>
            <a:endCxn id="718" idx="2"/>
          </p:cNvCxnSpPr>
          <p:nvPr/>
        </p:nvCxnSpPr>
        <p:spPr>
          <a:xfrm rot="-5400000">
            <a:off x="601664" y="3419439"/>
            <a:ext cx="2615100" cy="2934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723" name="Google Shape;723;p49"/>
          <p:cNvCxnSpPr>
            <a:stCxn id="724" idx="1"/>
            <a:endCxn id="725" idx="1"/>
          </p:cNvCxnSpPr>
          <p:nvPr/>
        </p:nvCxnSpPr>
        <p:spPr>
          <a:xfrm flipH="1" rot="-5400000">
            <a:off x="6351381" y="1201849"/>
            <a:ext cx="600" cy="2169300"/>
          </a:xfrm>
          <a:prstGeom prst="curvedConnector3">
            <a:avLst>
              <a:gd fmla="val 89362722" name="adj1"/>
            </a:avLst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6" name="Google Shape;726;p49"/>
          <p:cNvCxnSpPr>
            <a:stCxn id="727" idx="1"/>
            <a:endCxn id="725" idx="1"/>
          </p:cNvCxnSpPr>
          <p:nvPr/>
        </p:nvCxnSpPr>
        <p:spPr>
          <a:xfrm flipH="1" rot="-5400000">
            <a:off x="5266756" y="117049"/>
            <a:ext cx="600" cy="4338900"/>
          </a:xfrm>
          <a:prstGeom prst="curvedConnector3">
            <a:avLst>
              <a:gd fmla="val 90704389" name="adj1"/>
            </a:avLst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8" name="Google Shape;728;p49"/>
          <p:cNvCxnSpPr>
            <a:stCxn id="727" idx="1"/>
            <a:endCxn id="724" idx="1"/>
          </p:cNvCxnSpPr>
          <p:nvPr/>
        </p:nvCxnSpPr>
        <p:spPr>
          <a:xfrm flipH="1" rot="-5400000">
            <a:off x="4181956" y="1201849"/>
            <a:ext cx="600" cy="2169300"/>
          </a:xfrm>
          <a:prstGeom prst="curvedConnector3">
            <a:avLst>
              <a:gd fmla="val 94737722" name="adj1"/>
            </a:avLst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729" name="Google Shape;729;p49"/>
          <p:cNvGrpSpPr/>
          <p:nvPr/>
        </p:nvGrpSpPr>
        <p:grpSpPr>
          <a:xfrm>
            <a:off x="619200" y="4256250"/>
            <a:ext cx="1204800" cy="825000"/>
            <a:chOff x="619200" y="4256250"/>
            <a:chExt cx="1204800" cy="825000"/>
          </a:xfrm>
        </p:grpSpPr>
        <p:sp>
          <p:nvSpPr>
            <p:cNvPr id="730" name="Google Shape;730;p49"/>
            <p:cNvSpPr txBox="1"/>
            <p:nvPr/>
          </p:nvSpPr>
          <p:spPr>
            <a:xfrm>
              <a:off x="621200" y="4256250"/>
              <a:ext cx="846600" cy="20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Routers</a:t>
              </a:r>
              <a:endParaRPr b="1" sz="1000"/>
            </a:p>
          </p:txBody>
        </p:sp>
        <p:sp>
          <p:nvSpPr>
            <p:cNvPr id="731" name="Google Shape;731;p49"/>
            <p:cNvSpPr txBox="1"/>
            <p:nvPr/>
          </p:nvSpPr>
          <p:spPr>
            <a:xfrm>
              <a:off x="619200" y="4567950"/>
              <a:ext cx="1042500" cy="20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Switches</a:t>
              </a:r>
              <a:endParaRPr b="1" sz="1000"/>
            </a:p>
          </p:txBody>
        </p:sp>
        <p:sp>
          <p:nvSpPr>
            <p:cNvPr id="732" name="Google Shape;732;p49"/>
            <p:cNvSpPr txBox="1"/>
            <p:nvPr/>
          </p:nvSpPr>
          <p:spPr>
            <a:xfrm>
              <a:off x="619200" y="4879650"/>
              <a:ext cx="1204800" cy="20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/>
                <a:t>Smart NICS</a:t>
              </a:r>
              <a:endParaRPr b="1" sz="1000"/>
            </a:p>
          </p:txBody>
        </p:sp>
      </p:grpSp>
      <p:sp>
        <p:nvSpPr>
          <p:cNvPr id="733" name="Google Shape;733;p49"/>
          <p:cNvSpPr txBox="1"/>
          <p:nvPr/>
        </p:nvSpPr>
        <p:spPr>
          <a:xfrm rot="-5400000">
            <a:off x="1117675" y="480650"/>
            <a:ext cx="793800" cy="2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Services</a:t>
            </a:r>
            <a:endParaRPr b="1" sz="1000"/>
          </a:p>
        </p:txBody>
      </p:sp>
      <p:sp>
        <p:nvSpPr>
          <p:cNvPr id="734" name="Google Shape;734;p49"/>
          <p:cNvSpPr txBox="1"/>
          <p:nvPr/>
        </p:nvSpPr>
        <p:spPr>
          <a:xfrm rot="-5400000">
            <a:off x="1142725" y="1648700"/>
            <a:ext cx="743700" cy="2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APIs</a:t>
            </a:r>
            <a:endParaRPr b="1" sz="1000"/>
          </a:p>
        </p:txBody>
      </p:sp>
      <p:cxnSp>
        <p:nvCxnSpPr>
          <p:cNvPr id="735" name="Google Shape;735;p49"/>
          <p:cNvCxnSpPr>
            <a:stCxn id="736" idx="1"/>
            <a:endCxn id="737" idx="0"/>
          </p:cNvCxnSpPr>
          <p:nvPr/>
        </p:nvCxnSpPr>
        <p:spPr>
          <a:xfrm flipH="1" rot="-5400000">
            <a:off x="1239345" y="3102049"/>
            <a:ext cx="1979100" cy="3474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738" name="Google Shape;738;p49"/>
          <p:cNvCxnSpPr>
            <a:stCxn id="739" idx="0"/>
            <a:endCxn id="736" idx="1"/>
          </p:cNvCxnSpPr>
          <p:nvPr/>
        </p:nvCxnSpPr>
        <p:spPr>
          <a:xfrm rot="-5400000">
            <a:off x="894460" y="3444525"/>
            <a:ext cx="2319000" cy="24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740" name="Google Shape;740;p49"/>
          <p:cNvCxnSpPr>
            <a:stCxn id="736" idx="1"/>
            <a:endCxn id="741" idx="0"/>
          </p:cNvCxnSpPr>
          <p:nvPr/>
        </p:nvCxnSpPr>
        <p:spPr>
          <a:xfrm flipH="1" rot="-5400000">
            <a:off x="1244295" y="3097099"/>
            <a:ext cx="2319000" cy="6972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grpSp>
        <p:nvGrpSpPr>
          <p:cNvPr id="742" name="Google Shape;742;p49"/>
          <p:cNvGrpSpPr/>
          <p:nvPr/>
        </p:nvGrpSpPr>
        <p:grpSpPr>
          <a:xfrm>
            <a:off x="1472732" y="4265200"/>
            <a:ext cx="1859687" cy="816048"/>
            <a:chOff x="3642157" y="4189000"/>
            <a:chExt cx="1859687" cy="816048"/>
          </a:xfrm>
        </p:grpSpPr>
        <p:pic>
          <p:nvPicPr>
            <p:cNvPr id="737" name="Google Shape;737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86450" y="4189000"/>
              <a:ext cx="371100" cy="243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9" name="Google Shape;739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08766" y="4529025"/>
              <a:ext cx="426839" cy="172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1" name="Google Shape;741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08390" y="4529025"/>
              <a:ext cx="426839" cy="172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2" name="Google Shape;722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42157" y="4797489"/>
              <a:ext cx="579564" cy="207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0" name="Google Shape;720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82218" y="4797489"/>
              <a:ext cx="579564" cy="207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7" name="Google Shape;717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22279" y="4797489"/>
              <a:ext cx="579564" cy="20755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43" name="Google Shape;743;p49"/>
          <p:cNvCxnSpPr>
            <a:stCxn id="739" idx="2"/>
            <a:endCxn id="722" idx="0"/>
          </p:cNvCxnSpPr>
          <p:nvPr/>
        </p:nvCxnSpPr>
        <p:spPr>
          <a:xfrm flipH="1">
            <a:off x="1762660" y="4777258"/>
            <a:ext cx="2901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4" name="Google Shape;744;p49"/>
          <p:cNvCxnSpPr>
            <a:stCxn id="720" idx="0"/>
            <a:endCxn id="739" idx="2"/>
          </p:cNvCxnSpPr>
          <p:nvPr/>
        </p:nvCxnSpPr>
        <p:spPr>
          <a:xfrm rot="10800000">
            <a:off x="2052775" y="4777389"/>
            <a:ext cx="3498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5" name="Google Shape;745;p49"/>
          <p:cNvCxnSpPr>
            <a:stCxn id="717" idx="0"/>
            <a:endCxn id="741" idx="2"/>
          </p:cNvCxnSpPr>
          <p:nvPr/>
        </p:nvCxnSpPr>
        <p:spPr>
          <a:xfrm rot="10800000">
            <a:off x="2752236" y="4777389"/>
            <a:ext cx="2904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6" name="Google Shape;746;p49"/>
          <p:cNvCxnSpPr>
            <a:stCxn id="720" idx="0"/>
            <a:endCxn id="741" idx="2"/>
          </p:cNvCxnSpPr>
          <p:nvPr/>
        </p:nvCxnSpPr>
        <p:spPr>
          <a:xfrm flipH="1" rot="10800000">
            <a:off x="2402575" y="4777389"/>
            <a:ext cx="3498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7" name="Google Shape;747;p49"/>
          <p:cNvCxnSpPr>
            <a:stCxn id="739" idx="0"/>
            <a:endCxn id="737" idx="2"/>
          </p:cNvCxnSpPr>
          <p:nvPr/>
        </p:nvCxnSpPr>
        <p:spPr>
          <a:xfrm flipH="1" rot="10800000">
            <a:off x="2052760" y="4508625"/>
            <a:ext cx="3498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8" name="Google Shape;748;p49"/>
          <p:cNvCxnSpPr>
            <a:stCxn id="741" idx="0"/>
            <a:endCxn id="737" idx="2"/>
          </p:cNvCxnSpPr>
          <p:nvPr/>
        </p:nvCxnSpPr>
        <p:spPr>
          <a:xfrm rot="10800000">
            <a:off x="2402585" y="4508625"/>
            <a:ext cx="3498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749" name="Google Shape;749;p49"/>
          <p:cNvGrpSpPr/>
          <p:nvPr/>
        </p:nvGrpSpPr>
        <p:grpSpPr>
          <a:xfrm>
            <a:off x="1594900" y="94843"/>
            <a:ext cx="1615275" cy="2194708"/>
            <a:chOff x="1594900" y="18643"/>
            <a:chExt cx="1615275" cy="2194708"/>
          </a:xfrm>
        </p:grpSpPr>
        <p:sp>
          <p:nvSpPr>
            <p:cNvPr id="750" name="Google Shape;750;p49"/>
            <p:cNvSpPr/>
            <p:nvPr/>
          </p:nvSpPr>
          <p:spPr>
            <a:xfrm>
              <a:off x="1594975" y="1005450"/>
              <a:ext cx="1615200" cy="2211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FFFF"/>
                </a:solidFill>
              </a:endParaRPr>
            </a:p>
          </p:txBody>
        </p:sp>
        <p:grpSp>
          <p:nvGrpSpPr>
            <p:cNvPr id="751" name="Google Shape;751;p49"/>
            <p:cNvGrpSpPr/>
            <p:nvPr/>
          </p:nvGrpSpPr>
          <p:grpSpPr>
            <a:xfrm>
              <a:off x="1594925" y="1226643"/>
              <a:ext cx="1615181" cy="986708"/>
              <a:chOff x="1472715" y="604988"/>
              <a:chExt cx="1615181" cy="1103700"/>
            </a:xfrm>
          </p:grpSpPr>
          <p:sp>
            <p:nvSpPr>
              <p:cNvPr id="736" name="Google Shape;736;p49"/>
              <p:cNvSpPr/>
              <p:nvPr/>
            </p:nvSpPr>
            <p:spPr>
              <a:xfrm rot="-5400000">
                <a:off x="138488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NetBox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2" name="Google Shape;752;p49"/>
              <p:cNvSpPr/>
              <p:nvPr/>
            </p:nvSpPr>
            <p:spPr>
              <a:xfrm rot="-5400000">
                <a:off x="103711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Ansible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3" name="Google Shape;753;p49"/>
              <p:cNvSpPr/>
              <p:nvPr/>
            </p:nvSpPr>
            <p:spPr>
              <a:xfrm rot="-5400000">
                <a:off x="173265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SENSE-NRM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7" name="Google Shape;727;p49"/>
              <p:cNvSpPr/>
              <p:nvPr/>
            </p:nvSpPr>
            <p:spPr>
              <a:xfrm rot="-5400000">
                <a:off x="242729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en" sz="1000">
                    <a:solidFill>
                      <a:schemeClr val="lt1"/>
                    </a:solidFill>
                  </a:rPr>
                  <a:t>OpenNSA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4" name="Google Shape;754;p49"/>
              <p:cNvSpPr/>
              <p:nvPr/>
            </p:nvSpPr>
            <p:spPr>
              <a:xfrm rot="-5400000">
                <a:off x="2076225" y="1044788"/>
                <a:ext cx="1103700" cy="224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chemeClr val="lt1"/>
                    </a:solidFill>
                  </a:rPr>
                  <a:t>Admiralty</a:t>
                </a:r>
                <a:endParaRPr b="1" sz="10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755" name="Google Shape;755;p49"/>
            <p:cNvGrpSpPr/>
            <p:nvPr/>
          </p:nvGrpSpPr>
          <p:grpSpPr>
            <a:xfrm>
              <a:off x="1594900" y="18643"/>
              <a:ext cx="1615181" cy="986708"/>
              <a:chOff x="1472715" y="604988"/>
              <a:chExt cx="1615181" cy="1103700"/>
            </a:xfrm>
          </p:grpSpPr>
          <p:sp>
            <p:nvSpPr>
              <p:cNvPr id="756" name="Google Shape;756;p49"/>
              <p:cNvSpPr/>
              <p:nvPr/>
            </p:nvSpPr>
            <p:spPr>
              <a:xfrm rot="-5400000">
                <a:off x="138488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SFlow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7" name="Google Shape;757;p49"/>
              <p:cNvSpPr/>
              <p:nvPr/>
            </p:nvSpPr>
            <p:spPr>
              <a:xfrm rot="-5400000">
                <a:off x="103711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PerfSONAR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8" name="Google Shape;758;p49"/>
              <p:cNvSpPr/>
              <p:nvPr/>
            </p:nvSpPr>
            <p:spPr>
              <a:xfrm rot="-5400000">
                <a:off x="173265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inMon TS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9" name="Google Shape;759;p49"/>
              <p:cNvSpPr/>
              <p:nvPr/>
            </p:nvSpPr>
            <p:spPr>
              <a:xfrm rot="-5400000">
                <a:off x="242729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ElastiFlow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60" name="Google Shape;760;p49"/>
              <p:cNvSpPr/>
              <p:nvPr/>
            </p:nvSpPr>
            <p:spPr>
              <a:xfrm rot="-5400000">
                <a:off x="2076225" y="1044788"/>
                <a:ext cx="1103700" cy="224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chemeClr val="lt1"/>
                    </a:solidFill>
                  </a:rPr>
                  <a:t>OpenAlto </a:t>
                </a:r>
                <a:r>
                  <a:rPr b="1" lang="en" sz="1000">
                    <a:solidFill>
                      <a:schemeClr val="lt1"/>
                    </a:solidFill>
                  </a:rPr>
                  <a:t>G2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</p:grpSp>
      </p:grpSp>
      <p:cxnSp>
        <p:nvCxnSpPr>
          <p:cNvPr id="761" name="Google Shape;761;p49"/>
          <p:cNvCxnSpPr>
            <a:stCxn id="736" idx="1"/>
            <a:endCxn id="753" idx="1"/>
          </p:cNvCxnSpPr>
          <p:nvPr/>
        </p:nvCxnSpPr>
        <p:spPr>
          <a:xfrm flipH="1" rot="-5400000">
            <a:off x="2228745" y="2112649"/>
            <a:ext cx="600" cy="3477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2" name="Google Shape;762;p49"/>
          <p:cNvCxnSpPr>
            <a:stCxn id="736" idx="1"/>
            <a:endCxn id="752" idx="1"/>
          </p:cNvCxnSpPr>
          <p:nvPr/>
        </p:nvCxnSpPr>
        <p:spPr>
          <a:xfrm rot="5400000">
            <a:off x="1881045" y="2112649"/>
            <a:ext cx="600" cy="3477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763" name="Google Shape;763;p49"/>
          <p:cNvCxnSpPr>
            <a:stCxn id="764" idx="1"/>
            <a:endCxn id="765" idx="0"/>
          </p:cNvCxnSpPr>
          <p:nvPr/>
        </p:nvCxnSpPr>
        <p:spPr>
          <a:xfrm flipH="1" rot="-5400000">
            <a:off x="3408770" y="3102049"/>
            <a:ext cx="1979100" cy="3474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766" name="Google Shape;766;p49"/>
          <p:cNvCxnSpPr>
            <a:stCxn id="767" idx="0"/>
            <a:endCxn id="764" idx="1"/>
          </p:cNvCxnSpPr>
          <p:nvPr/>
        </p:nvCxnSpPr>
        <p:spPr>
          <a:xfrm rot="-5400000">
            <a:off x="3063885" y="3444525"/>
            <a:ext cx="2319000" cy="24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768" name="Google Shape;768;p49"/>
          <p:cNvCxnSpPr>
            <a:stCxn id="764" idx="1"/>
            <a:endCxn id="769" idx="0"/>
          </p:cNvCxnSpPr>
          <p:nvPr/>
        </p:nvCxnSpPr>
        <p:spPr>
          <a:xfrm flipH="1" rot="-5400000">
            <a:off x="3413720" y="3097099"/>
            <a:ext cx="2319000" cy="6972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grpSp>
        <p:nvGrpSpPr>
          <p:cNvPr id="770" name="Google Shape;770;p49"/>
          <p:cNvGrpSpPr/>
          <p:nvPr/>
        </p:nvGrpSpPr>
        <p:grpSpPr>
          <a:xfrm>
            <a:off x="3642157" y="4265200"/>
            <a:ext cx="1859687" cy="816048"/>
            <a:chOff x="3642157" y="4189000"/>
            <a:chExt cx="1859687" cy="816048"/>
          </a:xfrm>
        </p:grpSpPr>
        <p:pic>
          <p:nvPicPr>
            <p:cNvPr id="765" name="Google Shape;765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86450" y="4189000"/>
              <a:ext cx="371100" cy="243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7" name="Google Shape;767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08766" y="4529025"/>
              <a:ext cx="426839" cy="172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9" name="Google Shape;769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08390" y="4529025"/>
              <a:ext cx="426839" cy="172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5" name="Google Shape;715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42157" y="4797489"/>
              <a:ext cx="579564" cy="207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82218" y="4797489"/>
              <a:ext cx="579564" cy="207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6" name="Google Shape;706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22279" y="4797489"/>
              <a:ext cx="579564" cy="20755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71" name="Google Shape;771;p49"/>
          <p:cNvCxnSpPr>
            <a:stCxn id="767" idx="2"/>
            <a:endCxn id="715" idx="0"/>
          </p:cNvCxnSpPr>
          <p:nvPr/>
        </p:nvCxnSpPr>
        <p:spPr>
          <a:xfrm flipH="1">
            <a:off x="3932085" y="4777258"/>
            <a:ext cx="2901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2" name="Google Shape;772;p49"/>
          <p:cNvCxnSpPr>
            <a:stCxn id="703" idx="0"/>
            <a:endCxn id="767" idx="2"/>
          </p:cNvCxnSpPr>
          <p:nvPr/>
        </p:nvCxnSpPr>
        <p:spPr>
          <a:xfrm rot="10800000">
            <a:off x="4222200" y="4777389"/>
            <a:ext cx="3498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3" name="Google Shape;773;p49"/>
          <p:cNvCxnSpPr>
            <a:stCxn id="706" idx="0"/>
            <a:endCxn id="769" idx="2"/>
          </p:cNvCxnSpPr>
          <p:nvPr/>
        </p:nvCxnSpPr>
        <p:spPr>
          <a:xfrm rot="10800000">
            <a:off x="4921661" y="4777389"/>
            <a:ext cx="2904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4" name="Google Shape;774;p49"/>
          <p:cNvCxnSpPr>
            <a:stCxn id="703" idx="0"/>
            <a:endCxn id="769" idx="2"/>
          </p:cNvCxnSpPr>
          <p:nvPr/>
        </p:nvCxnSpPr>
        <p:spPr>
          <a:xfrm flipH="1" rot="10800000">
            <a:off x="4572000" y="4777389"/>
            <a:ext cx="3498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5" name="Google Shape;775;p49"/>
          <p:cNvCxnSpPr>
            <a:stCxn id="767" idx="0"/>
            <a:endCxn id="765" idx="2"/>
          </p:cNvCxnSpPr>
          <p:nvPr/>
        </p:nvCxnSpPr>
        <p:spPr>
          <a:xfrm flipH="1" rot="10800000">
            <a:off x="4222185" y="4508625"/>
            <a:ext cx="3498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6" name="Google Shape;776;p49"/>
          <p:cNvCxnSpPr>
            <a:stCxn id="769" idx="0"/>
            <a:endCxn id="765" idx="2"/>
          </p:cNvCxnSpPr>
          <p:nvPr/>
        </p:nvCxnSpPr>
        <p:spPr>
          <a:xfrm rot="10800000">
            <a:off x="4572010" y="4508625"/>
            <a:ext cx="3498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777" name="Google Shape;777;p49"/>
          <p:cNvGrpSpPr/>
          <p:nvPr/>
        </p:nvGrpSpPr>
        <p:grpSpPr>
          <a:xfrm>
            <a:off x="3764325" y="94843"/>
            <a:ext cx="1615275" cy="2194708"/>
            <a:chOff x="1594900" y="18643"/>
            <a:chExt cx="1615275" cy="2194708"/>
          </a:xfrm>
        </p:grpSpPr>
        <p:sp>
          <p:nvSpPr>
            <p:cNvPr id="778" name="Google Shape;778;p49"/>
            <p:cNvSpPr/>
            <p:nvPr/>
          </p:nvSpPr>
          <p:spPr>
            <a:xfrm>
              <a:off x="1594975" y="1005450"/>
              <a:ext cx="1615200" cy="2211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FFFF"/>
                </a:solidFill>
              </a:endParaRPr>
            </a:p>
          </p:txBody>
        </p:sp>
        <p:grpSp>
          <p:nvGrpSpPr>
            <p:cNvPr id="779" name="Google Shape;779;p49"/>
            <p:cNvGrpSpPr/>
            <p:nvPr/>
          </p:nvGrpSpPr>
          <p:grpSpPr>
            <a:xfrm>
              <a:off x="1594925" y="1226643"/>
              <a:ext cx="1615181" cy="986708"/>
              <a:chOff x="1472715" y="604988"/>
              <a:chExt cx="1615181" cy="1103700"/>
            </a:xfrm>
          </p:grpSpPr>
          <p:sp>
            <p:nvSpPr>
              <p:cNvPr id="764" name="Google Shape;764;p49"/>
              <p:cNvSpPr/>
              <p:nvPr/>
            </p:nvSpPr>
            <p:spPr>
              <a:xfrm rot="-5400000">
                <a:off x="138488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NetBox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0" name="Google Shape;780;p49"/>
              <p:cNvSpPr/>
              <p:nvPr/>
            </p:nvSpPr>
            <p:spPr>
              <a:xfrm rot="-5400000">
                <a:off x="103711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Ansible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1" name="Google Shape;781;p49"/>
              <p:cNvSpPr/>
              <p:nvPr/>
            </p:nvSpPr>
            <p:spPr>
              <a:xfrm rot="-5400000">
                <a:off x="173265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SENSE-NRM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4" name="Google Shape;724;p49"/>
              <p:cNvSpPr/>
              <p:nvPr/>
            </p:nvSpPr>
            <p:spPr>
              <a:xfrm rot="-5400000">
                <a:off x="242729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chemeClr val="lt1"/>
                    </a:solidFill>
                  </a:rPr>
                  <a:t>OpenNSA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2" name="Google Shape;782;p49"/>
              <p:cNvSpPr/>
              <p:nvPr/>
            </p:nvSpPr>
            <p:spPr>
              <a:xfrm rot="-5400000">
                <a:off x="2076225" y="1044788"/>
                <a:ext cx="1103700" cy="224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chemeClr val="lt1"/>
                    </a:solidFill>
                  </a:rPr>
                  <a:t>Admiralty</a:t>
                </a:r>
                <a:endParaRPr b="1" sz="10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783" name="Google Shape;783;p49"/>
            <p:cNvGrpSpPr/>
            <p:nvPr/>
          </p:nvGrpSpPr>
          <p:grpSpPr>
            <a:xfrm>
              <a:off x="1594900" y="18643"/>
              <a:ext cx="1615181" cy="986708"/>
              <a:chOff x="1472715" y="604988"/>
              <a:chExt cx="1615181" cy="1103700"/>
            </a:xfrm>
          </p:grpSpPr>
          <p:sp>
            <p:nvSpPr>
              <p:cNvPr id="784" name="Google Shape;784;p49"/>
              <p:cNvSpPr/>
              <p:nvPr/>
            </p:nvSpPr>
            <p:spPr>
              <a:xfrm rot="-5400000">
                <a:off x="138488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SFlow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5" name="Google Shape;785;p49"/>
              <p:cNvSpPr/>
              <p:nvPr/>
            </p:nvSpPr>
            <p:spPr>
              <a:xfrm rot="-5400000">
                <a:off x="103711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PerfSONAR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6" name="Google Shape;786;p49"/>
              <p:cNvSpPr/>
              <p:nvPr/>
            </p:nvSpPr>
            <p:spPr>
              <a:xfrm rot="-5400000">
                <a:off x="173265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inMon TS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7" name="Google Shape;787;p49"/>
              <p:cNvSpPr/>
              <p:nvPr/>
            </p:nvSpPr>
            <p:spPr>
              <a:xfrm rot="-5400000">
                <a:off x="242729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ElastiFlow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8" name="Google Shape;788;p49"/>
              <p:cNvSpPr/>
              <p:nvPr/>
            </p:nvSpPr>
            <p:spPr>
              <a:xfrm rot="-5400000">
                <a:off x="2076225" y="1044788"/>
                <a:ext cx="1103700" cy="224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chemeClr val="lt1"/>
                    </a:solidFill>
                  </a:rPr>
                  <a:t>OpenAlto </a:t>
                </a:r>
                <a:r>
                  <a:rPr b="1" lang="en" sz="1000">
                    <a:solidFill>
                      <a:schemeClr val="lt1"/>
                    </a:solidFill>
                  </a:rPr>
                  <a:t>G2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</p:grpSp>
      </p:grpSp>
      <p:cxnSp>
        <p:nvCxnSpPr>
          <p:cNvPr id="789" name="Google Shape;789;p49"/>
          <p:cNvCxnSpPr>
            <a:stCxn id="764" idx="1"/>
            <a:endCxn id="781" idx="1"/>
          </p:cNvCxnSpPr>
          <p:nvPr/>
        </p:nvCxnSpPr>
        <p:spPr>
          <a:xfrm flipH="1" rot="-5400000">
            <a:off x="4398170" y="2112649"/>
            <a:ext cx="600" cy="3477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0" name="Google Shape;790;p49"/>
          <p:cNvCxnSpPr>
            <a:stCxn id="764" idx="1"/>
            <a:endCxn id="780" idx="1"/>
          </p:cNvCxnSpPr>
          <p:nvPr/>
        </p:nvCxnSpPr>
        <p:spPr>
          <a:xfrm rot="5400000">
            <a:off x="4050470" y="2112649"/>
            <a:ext cx="600" cy="3477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791" name="Google Shape;791;p49"/>
          <p:cNvCxnSpPr>
            <a:stCxn id="709" idx="1"/>
            <a:endCxn id="792" idx="0"/>
          </p:cNvCxnSpPr>
          <p:nvPr/>
        </p:nvCxnSpPr>
        <p:spPr>
          <a:xfrm flipH="1" rot="-5400000">
            <a:off x="5578195" y="3102049"/>
            <a:ext cx="1979100" cy="3474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793" name="Google Shape;793;p49"/>
          <p:cNvCxnSpPr>
            <a:stCxn id="794" idx="0"/>
            <a:endCxn id="709" idx="1"/>
          </p:cNvCxnSpPr>
          <p:nvPr/>
        </p:nvCxnSpPr>
        <p:spPr>
          <a:xfrm rot="-5400000">
            <a:off x="5233310" y="3444525"/>
            <a:ext cx="2319000" cy="24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795" name="Google Shape;795;p49"/>
          <p:cNvCxnSpPr>
            <a:stCxn id="709" idx="1"/>
            <a:endCxn id="796" idx="0"/>
          </p:cNvCxnSpPr>
          <p:nvPr/>
        </p:nvCxnSpPr>
        <p:spPr>
          <a:xfrm flipH="1" rot="-5400000">
            <a:off x="5583145" y="3097099"/>
            <a:ext cx="2319000" cy="6972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grpSp>
        <p:nvGrpSpPr>
          <p:cNvPr id="797" name="Google Shape;797;p49"/>
          <p:cNvGrpSpPr/>
          <p:nvPr/>
        </p:nvGrpSpPr>
        <p:grpSpPr>
          <a:xfrm>
            <a:off x="5811582" y="4265200"/>
            <a:ext cx="1859687" cy="816048"/>
            <a:chOff x="3642157" y="4189000"/>
            <a:chExt cx="1859687" cy="816048"/>
          </a:xfrm>
        </p:grpSpPr>
        <p:pic>
          <p:nvPicPr>
            <p:cNvPr id="792" name="Google Shape;792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86450" y="4189000"/>
              <a:ext cx="371100" cy="243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4" name="Google Shape;794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08766" y="4529025"/>
              <a:ext cx="426839" cy="172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6" name="Google Shape;796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08390" y="4529025"/>
              <a:ext cx="426839" cy="172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8" name="Google Shape;708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42157" y="4797489"/>
              <a:ext cx="579564" cy="207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1" name="Google Shape;711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82218" y="4797489"/>
              <a:ext cx="579564" cy="207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3" name="Google Shape;713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22279" y="4797489"/>
              <a:ext cx="579564" cy="20755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98" name="Google Shape;798;p49"/>
          <p:cNvCxnSpPr>
            <a:stCxn id="794" idx="2"/>
            <a:endCxn id="708" idx="0"/>
          </p:cNvCxnSpPr>
          <p:nvPr/>
        </p:nvCxnSpPr>
        <p:spPr>
          <a:xfrm flipH="1">
            <a:off x="6101510" y="4777258"/>
            <a:ext cx="2901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9" name="Google Shape;799;p49"/>
          <p:cNvCxnSpPr>
            <a:stCxn id="711" idx="0"/>
            <a:endCxn id="794" idx="2"/>
          </p:cNvCxnSpPr>
          <p:nvPr/>
        </p:nvCxnSpPr>
        <p:spPr>
          <a:xfrm rot="10800000">
            <a:off x="6391625" y="4777389"/>
            <a:ext cx="3498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0" name="Google Shape;800;p49"/>
          <p:cNvCxnSpPr>
            <a:stCxn id="713" idx="0"/>
            <a:endCxn id="796" idx="2"/>
          </p:cNvCxnSpPr>
          <p:nvPr/>
        </p:nvCxnSpPr>
        <p:spPr>
          <a:xfrm rot="10800000">
            <a:off x="7091086" y="4777389"/>
            <a:ext cx="2904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1" name="Google Shape;801;p49"/>
          <p:cNvCxnSpPr>
            <a:stCxn id="711" idx="0"/>
            <a:endCxn id="796" idx="2"/>
          </p:cNvCxnSpPr>
          <p:nvPr/>
        </p:nvCxnSpPr>
        <p:spPr>
          <a:xfrm flipH="1" rot="10800000">
            <a:off x="6741425" y="4777389"/>
            <a:ext cx="3498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2" name="Google Shape;802;p49"/>
          <p:cNvCxnSpPr>
            <a:stCxn id="794" idx="0"/>
            <a:endCxn id="792" idx="2"/>
          </p:cNvCxnSpPr>
          <p:nvPr/>
        </p:nvCxnSpPr>
        <p:spPr>
          <a:xfrm flipH="1" rot="10800000">
            <a:off x="6391610" y="4508625"/>
            <a:ext cx="3498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3" name="Google Shape;803;p49"/>
          <p:cNvCxnSpPr>
            <a:stCxn id="796" idx="0"/>
            <a:endCxn id="792" idx="2"/>
          </p:cNvCxnSpPr>
          <p:nvPr/>
        </p:nvCxnSpPr>
        <p:spPr>
          <a:xfrm rot="10800000">
            <a:off x="6741435" y="4508625"/>
            <a:ext cx="3498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804" name="Google Shape;804;p49"/>
          <p:cNvGrpSpPr/>
          <p:nvPr/>
        </p:nvGrpSpPr>
        <p:grpSpPr>
          <a:xfrm>
            <a:off x="5933750" y="94843"/>
            <a:ext cx="1615275" cy="2194708"/>
            <a:chOff x="1594900" y="18643"/>
            <a:chExt cx="1615275" cy="2194708"/>
          </a:xfrm>
        </p:grpSpPr>
        <p:sp>
          <p:nvSpPr>
            <p:cNvPr id="805" name="Google Shape;805;p49"/>
            <p:cNvSpPr/>
            <p:nvPr/>
          </p:nvSpPr>
          <p:spPr>
            <a:xfrm>
              <a:off x="1594975" y="1005450"/>
              <a:ext cx="1615200" cy="2211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FFFF"/>
                </a:solidFill>
              </a:endParaRPr>
            </a:p>
          </p:txBody>
        </p:sp>
        <p:grpSp>
          <p:nvGrpSpPr>
            <p:cNvPr id="806" name="Google Shape;806;p49"/>
            <p:cNvGrpSpPr/>
            <p:nvPr/>
          </p:nvGrpSpPr>
          <p:grpSpPr>
            <a:xfrm>
              <a:off x="1594925" y="1226643"/>
              <a:ext cx="1615181" cy="986708"/>
              <a:chOff x="1472715" y="604988"/>
              <a:chExt cx="1615181" cy="1103700"/>
            </a:xfrm>
          </p:grpSpPr>
          <p:sp>
            <p:nvSpPr>
              <p:cNvPr id="709" name="Google Shape;709;p49"/>
              <p:cNvSpPr/>
              <p:nvPr/>
            </p:nvSpPr>
            <p:spPr>
              <a:xfrm rot="-5400000">
                <a:off x="138488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NetBox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807" name="Google Shape;807;p49"/>
              <p:cNvSpPr/>
              <p:nvPr/>
            </p:nvSpPr>
            <p:spPr>
              <a:xfrm rot="-5400000">
                <a:off x="103711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Ansible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808" name="Google Shape;808;p49"/>
              <p:cNvSpPr/>
              <p:nvPr/>
            </p:nvSpPr>
            <p:spPr>
              <a:xfrm rot="-5400000">
                <a:off x="173265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SENSE-NRM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5" name="Google Shape;725;p49"/>
              <p:cNvSpPr/>
              <p:nvPr/>
            </p:nvSpPr>
            <p:spPr>
              <a:xfrm rot="-5400000">
                <a:off x="242729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chemeClr val="lt1"/>
                    </a:solidFill>
                  </a:rPr>
                  <a:t>OpenNSA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809" name="Google Shape;809;p49"/>
              <p:cNvSpPr/>
              <p:nvPr/>
            </p:nvSpPr>
            <p:spPr>
              <a:xfrm rot="-5400000">
                <a:off x="2076225" y="1044788"/>
                <a:ext cx="1103700" cy="224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chemeClr val="lt1"/>
                    </a:solidFill>
                  </a:rPr>
                  <a:t>Admiralty</a:t>
                </a:r>
                <a:endParaRPr b="1" sz="10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810" name="Google Shape;810;p49"/>
            <p:cNvGrpSpPr/>
            <p:nvPr/>
          </p:nvGrpSpPr>
          <p:grpSpPr>
            <a:xfrm>
              <a:off x="1594900" y="18643"/>
              <a:ext cx="1615181" cy="986708"/>
              <a:chOff x="1472715" y="604988"/>
              <a:chExt cx="1615181" cy="1103700"/>
            </a:xfrm>
          </p:grpSpPr>
          <p:sp>
            <p:nvSpPr>
              <p:cNvPr id="811" name="Google Shape;811;p49"/>
              <p:cNvSpPr/>
              <p:nvPr/>
            </p:nvSpPr>
            <p:spPr>
              <a:xfrm rot="-5400000">
                <a:off x="138488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SFlow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2" name="Google Shape;812;p49"/>
              <p:cNvSpPr/>
              <p:nvPr/>
            </p:nvSpPr>
            <p:spPr>
              <a:xfrm rot="-5400000">
                <a:off x="103711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PerfSONAR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3" name="Google Shape;813;p49"/>
              <p:cNvSpPr/>
              <p:nvPr/>
            </p:nvSpPr>
            <p:spPr>
              <a:xfrm rot="-5400000">
                <a:off x="173265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inMon TS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4" name="Google Shape;814;p49"/>
              <p:cNvSpPr/>
              <p:nvPr/>
            </p:nvSpPr>
            <p:spPr>
              <a:xfrm rot="-5400000">
                <a:off x="2427295" y="1044338"/>
                <a:ext cx="1096200" cy="225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</a:rPr>
                  <a:t>ElastiFlow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5" name="Google Shape;815;p49"/>
              <p:cNvSpPr/>
              <p:nvPr/>
            </p:nvSpPr>
            <p:spPr>
              <a:xfrm rot="-5400000">
                <a:off x="2076225" y="1044788"/>
                <a:ext cx="1103700" cy="224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chemeClr val="lt1"/>
                    </a:solidFill>
                  </a:rPr>
                  <a:t>OpenAlto</a:t>
                </a:r>
                <a:r>
                  <a:rPr b="1" lang="en" sz="1000">
                    <a:solidFill>
                      <a:schemeClr val="lt1"/>
                    </a:solidFill>
                  </a:rPr>
                  <a:t> </a:t>
                </a:r>
                <a:r>
                  <a:rPr b="1" lang="en" sz="1000">
                    <a:solidFill>
                      <a:schemeClr val="lt1"/>
                    </a:solidFill>
                  </a:rPr>
                  <a:t>G2</a:t>
                </a:r>
                <a:endParaRPr b="1" sz="1000">
                  <a:solidFill>
                    <a:srgbClr val="FFFFFF"/>
                  </a:solidFill>
                </a:endParaRPr>
              </a:p>
            </p:txBody>
          </p:sp>
        </p:grpSp>
      </p:grpSp>
      <p:cxnSp>
        <p:nvCxnSpPr>
          <p:cNvPr id="816" name="Google Shape;816;p49"/>
          <p:cNvCxnSpPr>
            <a:stCxn id="709" idx="1"/>
            <a:endCxn id="808" idx="1"/>
          </p:cNvCxnSpPr>
          <p:nvPr/>
        </p:nvCxnSpPr>
        <p:spPr>
          <a:xfrm flipH="1" rot="-5400000">
            <a:off x="6567595" y="2112649"/>
            <a:ext cx="600" cy="3477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17" name="Google Shape;817;p49"/>
          <p:cNvCxnSpPr>
            <a:stCxn id="709" idx="1"/>
            <a:endCxn id="807" idx="1"/>
          </p:cNvCxnSpPr>
          <p:nvPr/>
        </p:nvCxnSpPr>
        <p:spPr>
          <a:xfrm rot="5400000">
            <a:off x="6219895" y="2112649"/>
            <a:ext cx="600" cy="3477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18" name="Google Shape;818;p49"/>
          <p:cNvCxnSpPr>
            <a:stCxn id="737" idx="0"/>
            <a:endCxn id="765" idx="0"/>
          </p:cNvCxnSpPr>
          <p:nvPr/>
        </p:nvCxnSpPr>
        <p:spPr>
          <a:xfrm flipH="1" rot="-5400000">
            <a:off x="3486925" y="3180850"/>
            <a:ext cx="600" cy="2169300"/>
          </a:xfrm>
          <a:prstGeom prst="curvedConnector3">
            <a:avLst>
              <a:gd fmla="val -39687500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9" name="Google Shape;819;p49"/>
          <p:cNvCxnSpPr>
            <a:stCxn id="792" idx="0"/>
            <a:endCxn id="765" idx="0"/>
          </p:cNvCxnSpPr>
          <p:nvPr/>
        </p:nvCxnSpPr>
        <p:spPr>
          <a:xfrm rot="5400000">
            <a:off x="5656475" y="3180850"/>
            <a:ext cx="600" cy="2169300"/>
          </a:xfrm>
          <a:prstGeom prst="curvedConnector3">
            <a:avLst>
              <a:gd fmla="val -39687500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0" name="Google Shape;820;p49"/>
          <p:cNvCxnSpPr>
            <a:stCxn id="792" idx="0"/>
            <a:endCxn id="737" idx="0"/>
          </p:cNvCxnSpPr>
          <p:nvPr/>
        </p:nvCxnSpPr>
        <p:spPr>
          <a:xfrm rot="5400000">
            <a:off x="4571675" y="2096050"/>
            <a:ext cx="600" cy="4338900"/>
          </a:xfrm>
          <a:prstGeom prst="curvedConnector3">
            <a:avLst>
              <a:gd fmla="val -57733274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1" name="Google Shape;821;p49"/>
          <p:cNvCxnSpPr>
            <a:stCxn id="753" idx="1"/>
            <a:endCxn id="727" idx="1"/>
          </p:cNvCxnSpPr>
          <p:nvPr/>
        </p:nvCxnSpPr>
        <p:spPr>
          <a:xfrm flipH="1" rot="-5400000">
            <a:off x="2749915" y="1939249"/>
            <a:ext cx="600" cy="6945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22" name="Google Shape;822;p49"/>
          <p:cNvCxnSpPr>
            <a:stCxn id="724" idx="1"/>
            <a:endCxn id="781" idx="1"/>
          </p:cNvCxnSpPr>
          <p:nvPr/>
        </p:nvCxnSpPr>
        <p:spPr>
          <a:xfrm rot="5400000">
            <a:off x="4919481" y="1939249"/>
            <a:ext cx="600" cy="6945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23" name="Google Shape;823;p49"/>
          <p:cNvCxnSpPr>
            <a:stCxn id="725" idx="1"/>
            <a:endCxn id="808" idx="1"/>
          </p:cNvCxnSpPr>
          <p:nvPr/>
        </p:nvCxnSpPr>
        <p:spPr>
          <a:xfrm rot="5400000">
            <a:off x="7088906" y="1939249"/>
            <a:ext cx="600" cy="6945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24" name="Google Shape;824;p49"/>
          <p:cNvCxnSpPr>
            <a:stCxn id="809" idx="1"/>
            <a:endCxn id="782" idx="1"/>
          </p:cNvCxnSpPr>
          <p:nvPr/>
        </p:nvCxnSpPr>
        <p:spPr>
          <a:xfrm rot="5400000">
            <a:off x="6004186" y="1205201"/>
            <a:ext cx="600" cy="2169300"/>
          </a:xfrm>
          <a:prstGeom prst="curvedConnector3">
            <a:avLst>
              <a:gd fmla="val 88803972" name="adj1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25" name="Google Shape;825;p49"/>
          <p:cNvCxnSpPr>
            <a:stCxn id="782" idx="1"/>
            <a:endCxn id="754" idx="1"/>
          </p:cNvCxnSpPr>
          <p:nvPr/>
        </p:nvCxnSpPr>
        <p:spPr>
          <a:xfrm rot="5400000">
            <a:off x="3834761" y="1205201"/>
            <a:ext cx="600" cy="2169300"/>
          </a:xfrm>
          <a:prstGeom prst="curvedConnector3">
            <a:avLst>
              <a:gd fmla="val 94178972" name="adj1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26" name="Google Shape;826;p49"/>
          <p:cNvCxnSpPr>
            <a:stCxn id="809" idx="1"/>
            <a:endCxn id="754" idx="1"/>
          </p:cNvCxnSpPr>
          <p:nvPr/>
        </p:nvCxnSpPr>
        <p:spPr>
          <a:xfrm rot="5400000">
            <a:off x="4919386" y="120401"/>
            <a:ext cx="600" cy="4338900"/>
          </a:xfrm>
          <a:prstGeom prst="curvedConnector3">
            <a:avLst>
              <a:gd fmla="val 94178972" name="adj1"/>
            </a:avLst>
          </a:prstGeom>
          <a:noFill/>
          <a:ln cap="flat" cmpd="sng" w="9525">
            <a:solidFill>
              <a:srgbClr val="38761D"/>
            </a:solidFill>
            <a:prstDash val="solid"/>
            <a:round/>
            <a:headEnd len="med" w="med" type="triangle"/>
            <a:tailEnd len="med" w="med" type="triangle"/>
          </a:ln>
        </p:spPr>
      </p:cxnSp>
      <p:pic>
        <p:nvPicPr>
          <p:cNvPr id="718" name="Google Shape;718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45475" y="2037624"/>
            <a:ext cx="221100" cy="2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4304" y="2037624"/>
            <a:ext cx="221100" cy="2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471" y="2037624"/>
            <a:ext cx="221100" cy="2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12582" y="1094589"/>
            <a:ext cx="1127351" cy="19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82007" y="1094589"/>
            <a:ext cx="1127351" cy="19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1432" y="1094589"/>
            <a:ext cx="1127351" cy="194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1" name="Google Shape;831;p49"/>
          <p:cNvCxnSpPr>
            <a:stCxn id="727" idx="1"/>
            <a:endCxn id="737" idx="0"/>
          </p:cNvCxnSpPr>
          <p:nvPr/>
        </p:nvCxnSpPr>
        <p:spPr>
          <a:xfrm rot="5400000">
            <a:off x="1760506" y="2928199"/>
            <a:ext cx="1979100" cy="6951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2" name="Google Shape;832;p49"/>
          <p:cNvCxnSpPr>
            <a:stCxn id="724" idx="1"/>
            <a:endCxn id="765" idx="0"/>
          </p:cNvCxnSpPr>
          <p:nvPr/>
        </p:nvCxnSpPr>
        <p:spPr>
          <a:xfrm rot="5400000">
            <a:off x="3929931" y="2928199"/>
            <a:ext cx="1979100" cy="6951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3" name="Google Shape;833;p49"/>
          <p:cNvCxnSpPr>
            <a:stCxn id="725" idx="1"/>
            <a:endCxn id="792" idx="0"/>
          </p:cNvCxnSpPr>
          <p:nvPr/>
        </p:nvCxnSpPr>
        <p:spPr>
          <a:xfrm rot="5400000">
            <a:off x="6099356" y="2928199"/>
            <a:ext cx="1979100" cy="6951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834" name="Google Shape;834;p49"/>
          <p:cNvGrpSpPr/>
          <p:nvPr/>
        </p:nvGrpSpPr>
        <p:grpSpPr>
          <a:xfrm>
            <a:off x="385557" y="2267753"/>
            <a:ext cx="762600" cy="780438"/>
            <a:chOff x="546100" y="1797638"/>
            <a:chExt cx="762600" cy="780438"/>
          </a:xfrm>
        </p:grpSpPr>
        <p:pic>
          <p:nvPicPr>
            <p:cNvPr id="835" name="Google Shape;835;p4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60996" y="1797638"/>
              <a:ext cx="532809" cy="532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6" name="Google Shape;836;p49"/>
            <p:cNvSpPr txBox="1"/>
            <p:nvPr/>
          </p:nvSpPr>
          <p:spPr>
            <a:xfrm>
              <a:off x="546100" y="2339875"/>
              <a:ext cx="7626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/>
                <a:t>NAPALM</a:t>
              </a:r>
              <a:br>
                <a:rPr b="1" lang="en" sz="800"/>
              </a:br>
              <a:r>
                <a:rPr b="1" lang="en" sz="800"/>
                <a:t>Automation</a:t>
              </a:r>
              <a:endParaRPr b="1" sz="800"/>
            </a:p>
          </p:txBody>
        </p:sp>
      </p:grpSp>
      <p:pic>
        <p:nvPicPr>
          <p:cNvPr id="837" name="Google Shape;837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48992" y="4776085"/>
            <a:ext cx="241499" cy="24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91323" y="4776085"/>
            <a:ext cx="241499" cy="24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5323" y="4776085"/>
            <a:ext cx="241499" cy="24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0210" y="4776085"/>
            <a:ext cx="241499" cy="24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89324" y="4776085"/>
            <a:ext cx="241499" cy="24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34723" y="4776085"/>
            <a:ext cx="241499" cy="24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71416" y="1074413"/>
            <a:ext cx="241499" cy="24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38257" y="1074413"/>
            <a:ext cx="241499" cy="24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07144" y="1074413"/>
            <a:ext cx="241499" cy="24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6295" y="1141877"/>
            <a:ext cx="581124" cy="71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3182" y="3458792"/>
            <a:ext cx="1127349" cy="3279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8" name="Google Shape;848;p49"/>
          <p:cNvGrpSpPr/>
          <p:nvPr/>
        </p:nvGrpSpPr>
        <p:grpSpPr>
          <a:xfrm>
            <a:off x="7810218" y="2222970"/>
            <a:ext cx="1209766" cy="474509"/>
            <a:chOff x="7159025" y="3905972"/>
            <a:chExt cx="1956600" cy="663000"/>
          </a:xfrm>
        </p:grpSpPr>
        <p:sp>
          <p:nvSpPr>
            <p:cNvPr id="849" name="Google Shape;849;p49"/>
            <p:cNvSpPr/>
            <p:nvPr/>
          </p:nvSpPr>
          <p:spPr>
            <a:xfrm>
              <a:off x="7159025" y="3905972"/>
              <a:ext cx="1956600" cy="6630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50" name="Google Shape;850;p4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41338" y="3994850"/>
              <a:ext cx="1800225" cy="5238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51" name="Google Shape;851;p4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38689" y="1550687"/>
            <a:ext cx="762774" cy="2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866526" y="3953040"/>
            <a:ext cx="1127350" cy="27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839801" y="194302"/>
            <a:ext cx="1110400" cy="34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783626" y="3128262"/>
            <a:ext cx="1272900" cy="393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758549" y="972085"/>
            <a:ext cx="1272900" cy="1478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6" name="Google Shape;856;p49"/>
          <p:cNvCxnSpPr>
            <a:stCxn id="753" idx="1"/>
            <a:endCxn id="739" idx="0"/>
          </p:cNvCxnSpPr>
          <p:nvPr/>
        </p:nvCxnSpPr>
        <p:spPr>
          <a:xfrm rot="5400000">
            <a:off x="1068415" y="3270649"/>
            <a:ext cx="2319000" cy="3501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7" name="Google Shape;857;p49"/>
          <p:cNvCxnSpPr>
            <a:stCxn id="753" idx="1"/>
            <a:endCxn id="717" idx="0"/>
          </p:cNvCxnSpPr>
          <p:nvPr/>
        </p:nvCxnSpPr>
        <p:spPr>
          <a:xfrm flipH="1" rot="-5400000">
            <a:off x="1429015" y="3260149"/>
            <a:ext cx="2587500" cy="639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8" name="Google Shape;858;p49"/>
          <p:cNvCxnSpPr>
            <a:stCxn id="781" idx="1"/>
            <a:endCxn id="767" idx="0"/>
          </p:cNvCxnSpPr>
          <p:nvPr/>
        </p:nvCxnSpPr>
        <p:spPr>
          <a:xfrm rot="5400000">
            <a:off x="3237840" y="3270649"/>
            <a:ext cx="2319000" cy="3501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9" name="Google Shape;859;p49"/>
          <p:cNvCxnSpPr>
            <a:stCxn id="781" idx="1"/>
            <a:endCxn id="706" idx="0"/>
          </p:cNvCxnSpPr>
          <p:nvPr/>
        </p:nvCxnSpPr>
        <p:spPr>
          <a:xfrm flipH="1" rot="-5400000">
            <a:off x="3598440" y="3260149"/>
            <a:ext cx="2587500" cy="639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0" name="Google Shape;860;p49"/>
          <p:cNvCxnSpPr>
            <a:stCxn id="808" idx="1"/>
            <a:endCxn id="794" idx="0"/>
          </p:cNvCxnSpPr>
          <p:nvPr/>
        </p:nvCxnSpPr>
        <p:spPr>
          <a:xfrm rot="5400000">
            <a:off x="5407265" y="3270649"/>
            <a:ext cx="2319000" cy="3501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1" name="Google Shape;861;p49"/>
          <p:cNvCxnSpPr>
            <a:stCxn id="808" idx="1"/>
            <a:endCxn id="713" idx="0"/>
          </p:cNvCxnSpPr>
          <p:nvPr/>
        </p:nvCxnSpPr>
        <p:spPr>
          <a:xfrm flipH="1" rot="-5400000">
            <a:off x="5767865" y="3260149"/>
            <a:ext cx="2587500" cy="639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62" name="Google Shape;862;p4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73497" y="94854"/>
            <a:ext cx="986700" cy="636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0"/>
          <p:cNvSpPr/>
          <p:nvPr/>
        </p:nvSpPr>
        <p:spPr>
          <a:xfrm>
            <a:off x="4253275" y="4036950"/>
            <a:ext cx="1300500" cy="347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50"/>
          <p:cNvSpPr/>
          <p:nvPr/>
        </p:nvSpPr>
        <p:spPr>
          <a:xfrm>
            <a:off x="5743394" y="4036951"/>
            <a:ext cx="1999500" cy="347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50"/>
          <p:cNvSpPr/>
          <p:nvPr/>
        </p:nvSpPr>
        <p:spPr>
          <a:xfrm>
            <a:off x="5743400" y="4036950"/>
            <a:ext cx="677700" cy="347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50"/>
          <p:cNvSpPr/>
          <p:nvPr/>
        </p:nvSpPr>
        <p:spPr>
          <a:xfrm>
            <a:off x="1401094" y="4036951"/>
            <a:ext cx="1999500" cy="347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50"/>
          <p:cNvSpPr/>
          <p:nvPr/>
        </p:nvSpPr>
        <p:spPr>
          <a:xfrm>
            <a:off x="2721075" y="4036950"/>
            <a:ext cx="677700" cy="347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50"/>
          <p:cNvSpPr/>
          <p:nvPr/>
        </p:nvSpPr>
        <p:spPr>
          <a:xfrm>
            <a:off x="3554300" y="4036950"/>
            <a:ext cx="1338300" cy="347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73" name="Google Shape;873;p50"/>
          <p:cNvCxnSpPr>
            <a:stCxn id="874" idx="0"/>
            <a:endCxn id="875" idx="2"/>
          </p:cNvCxnSpPr>
          <p:nvPr/>
        </p:nvCxnSpPr>
        <p:spPr>
          <a:xfrm flipH="1" rot="5400000">
            <a:off x="3090900" y="2630589"/>
            <a:ext cx="2615100" cy="3471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876" name="Google Shape;876;p50"/>
          <p:cNvCxnSpPr>
            <a:stCxn id="877" idx="0"/>
            <a:endCxn id="875" idx="2"/>
          </p:cNvCxnSpPr>
          <p:nvPr/>
        </p:nvCxnSpPr>
        <p:spPr>
          <a:xfrm flipH="1" rot="5400000">
            <a:off x="3410861" y="2310489"/>
            <a:ext cx="2615100" cy="9873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878" name="Google Shape;878;p50"/>
          <p:cNvCxnSpPr>
            <a:stCxn id="879" idx="0"/>
            <a:endCxn id="880" idx="1"/>
          </p:cNvCxnSpPr>
          <p:nvPr/>
        </p:nvCxnSpPr>
        <p:spPr>
          <a:xfrm rot="-5400000">
            <a:off x="4954014" y="2671539"/>
            <a:ext cx="2587500" cy="292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881" name="Google Shape;881;p50"/>
          <p:cNvCxnSpPr>
            <a:stCxn id="882" idx="0"/>
            <a:endCxn id="880" idx="1"/>
          </p:cNvCxnSpPr>
          <p:nvPr/>
        </p:nvCxnSpPr>
        <p:spPr>
          <a:xfrm flipH="1" rot="5400000">
            <a:off x="5273975" y="2644239"/>
            <a:ext cx="2587500" cy="347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883" name="Google Shape;883;p50"/>
          <p:cNvCxnSpPr>
            <a:stCxn id="884" idx="0"/>
            <a:endCxn id="880" idx="1"/>
          </p:cNvCxnSpPr>
          <p:nvPr/>
        </p:nvCxnSpPr>
        <p:spPr>
          <a:xfrm flipH="1" rot="5400000">
            <a:off x="5594086" y="2324289"/>
            <a:ext cx="2587500" cy="987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885" name="Google Shape;885;p50"/>
          <p:cNvCxnSpPr>
            <a:stCxn id="886" idx="0"/>
            <a:endCxn id="875" idx="2"/>
          </p:cNvCxnSpPr>
          <p:nvPr/>
        </p:nvCxnSpPr>
        <p:spPr>
          <a:xfrm rot="-5400000">
            <a:off x="2770789" y="2657739"/>
            <a:ext cx="2615100" cy="2928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887" name="Google Shape;887;p50"/>
          <p:cNvCxnSpPr>
            <a:stCxn id="888" idx="0"/>
            <a:endCxn id="889" idx="2"/>
          </p:cNvCxnSpPr>
          <p:nvPr/>
        </p:nvCxnSpPr>
        <p:spPr>
          <a:xfrm flipH="1" rot="5400000">
            <a:off x="1241736" y="2310789"/>
            <a:ext cx="2615100" cy="9867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890" name="Google Shape;890;p50"/>
          <p:cNvCxnSpPr>
            <a:stCxn id="891" idx="0"/>
            <a:endCxn id="889" idx="2"/>
          </p:cNvCxnSpPr>
          <p:nvPr/>
        </p:nvCxnSpPr>
        <p:spPr>
          <a:xfrm flipH="1" rot="5400000">
            <a:off x="921775" y="2630889"/>
            <a:ext cx="2615100" cy="3465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892" name="Google Shape;892;p50"/>
          <p:cNvCxnSpPr>
            <a:stCxn id="893" idx="0"/>
            <a:endCxn id="889" idx="2"/>
          </p:cNvCxnSpPr>
          <p:nvPr/>
        </p:nvCxnSpPr>
        <p:spPr>
          <a:xfrm rot="-5400000">
            <a:off x="601664" y="2657439"/>
            <a:ext cx="2615100" cy="2934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894" name="Google Shape;894;p50"/>
          <p:cNvCxnSpPr>
            <a:stCxn id="895" idx="1"/>
            <a:endCxn id="896" idx="1"/>
          </p:cNvCxnSpPr>
          <p:nvPr/>
        </p:nvCxnSpPr>
        <p:spPr>
          <a:xfrm flipH="1" rot="-5400000">
            <a:off x="6351381" y="439849"/>
            <a:ext cx="600" cy="2169300"/>
          </a:xfrm>
          <a:prstGeom prst="curvedConnector3">
            <a:avLst>
              <a:gd fmla="val 89362722" name="adj1"/>
            </a:avLst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7" name="Google Shape;897;p50"/>
          <p:cNvCxnSpPr>
            <a:stCxn id="898" idx="1"/>
            <a:endCxn id="896" idx="1"/>
          </p:cNvCxnSpPr>
          <p:nvPr/>
        </p:nvCxnSpPr>
        <p:spPr>
          <a:xfrm flipH="1" rot="-5400000">
            <a:off x="5266756" y="-644951"/>
            <a:ext cx="600" cy="4338900"/>
          </a:xfrm>
          <a:prstGeom prst="curvedConnector3">
            <a:avLst>
              <a:gd fmla="val 90704389" name="adj1"/>
            </a:avLst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9" name="Google Shape;899;p50"/>
          <p:cNvCxnSpPr>
            <a:stCxn id="898" idx="1"/>
            <a:endCxn id="895" idx="1"/>
          </p:cNvCxnSpPr>
          <p:nvPr/>
        </p:nvCxnSpPr>
        <p:spPr>
          <a:xfrm flipH="1" rot="-5400000">
            <a:off x="4181956" y="439849"/>
            <a:ext cx="600" cy="2169300"/>
          </a:xfrm>
          <a:prstGeom prst="curvedConnector3">
            <a:avLst>
              <a:gd fmla="val 94737722" name="adj1"/>
            </a:avLst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0" name="Google Shape;900;p50"/>
          <p:cNvCxnSpPr>
            <a:stCxn id="880" idx="1"/>
            <a:endCxn id="901" idx="0"/>
          </p:cNvCxnSpPr>
          <p:nvPr/>
        </p:nvCxnSpPr>
        <p:spPr>
          <a:xfrm flipH="1" rot="-5400000">
            <a:off x="5578195" y="2340049"/>
            <a:ext cx="1979100" cy="3474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902" name="Google Shape;902;p50"/>
          <p:cNvCxnSpPr>
            <a:stCxn id="903" idx="0"/>
            <a:endCxn id="880" idx="1"/>
          </p:cNvCxnSpPr>
          <p:nvPr/>
        </p:nvCxnSpPr>
        <p:spPr>
          <a:xfrm rot="-5400000">
            <a:off x="5233310" y="2682525"/>
            <a:ext cx="2319000" cy="24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904" name="Google Shape;904;p50"/>
          <p:cNvCxnSpPr>
            <a:stCxn id="880" idx="1"/>
            <a:endCxn id="905" idx="0"/>
          </p:cNvCxnSpPr>
          <p:nvPr/>
        </p:nvCxnSpPr>
        <p:spPr>
          <a:xfrm flipH="1" rot="-5400000">
            <a:off x="5583145" y="2335099"/>
            <a:ext cx="2319000" cy="6972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grpSp>
        <p:nvGrpSpPr>
          <p:cNvPr id="906" name="Google Shape;906;p50"/>
          <p:cNvGrpSpPr/>
          <p:nvPr/>
        </p:nvGrpSpPr>
        <p:grpSpPr>
          <a:xfrm>
            <a:off x="5933775" y="540843"/>
            <a:ext cx="1615181" cy="986708"/>
            <a:chOff x="1472715" y="604988"/>
            <a:chExt cx="1615181" cy="1103700"/>
          </a:xfrm>
        </p:grpSpPr>
        <p:sp>
          <p:nvSpPr>
            <p:cNvPr id="880" name="Google Shape;880;p50"/>
            <p:cNvSpPr/>
            <p:nvPr/>
          </p:nvSpPr>
          <p:spPr>
            <a:xfrm rot="-5400000">
              <a:off x="1384885" y="1044338"/>
              <a:ext cx="1096200" cy="225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FFFF"/>
                  </a:solidFill>
                </a:rPr>
                <a:t>NetBox</a:t>
              </a:r>
              <a:endParaRPr b="1" sz="1000">
                <a:solidFill>
                  <a:srgbClr val="FFFFFF"/>
                </a:solidFill>
              </a:endParaRPr>
            </a:p>
          </p:txBody>
        </p:sp>
        <p:sp>
          <p:nvSpPr>
            <p:cNvPr id="907" name="Google Shape;907;p50"/>
            <p:cNvSpPr/>
            <p:nvPr/>
          </p:nvSpPr>
          <p:spPr>
            <a:xfrm rot="-5400000">
              <a:off x="1037115" y="1044338"/>
              <a:ext cx="1096200" cy="225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FFFF"/>
                  </a:solidFill>
                </a:rPr>
                <a:t>Ansible</a:t>
              </a:r>
              <a:endParaRPr b="1" sz="1000">
                <a:solidFill>
                  <a:srgbClr val="FFFFFF"/>
                </a:solidFill>
              </a:endParaRPr>
            </a:p>
          </p:txBody>
        </p:sp>
        <p:sp>
          <p:nvSpPr>
            <p:cNvPr id="908" name="Google Shape;908;p50"/>
            <p:cNvSpPr/>
            <p:nvPr/>
          </p:nvSpPr>
          <p:spPr>
            <a:xfrm rot="-5400000">
              <a:off x="1732655" y="1044338"/>
              <a:ext cx="1096200" cy="225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FFFF"/>
                  </a:solidFill>
                </a:rPr>
                <a:t>SENSE-XM</a:t>
              </a:r>
              <a:endParaRPr b="1" sz="1000">
                <a:solidFill>
                  <a:srgbClr val="FFFFFF"/>
                </a:solidFill>
              </a:endParaRPr>
            </a:p>
          </p:txBody>
        </p:sp>
        <p:sp>
          <p:nvSpPr>
            <p:cNvPr id="896" name="Google Shape;896;p50"/>
            <p:cNvSpPr/>
            <p:nvPr/>
          </p:nvSpPr>
          <p:spPr>
            <a:xfrm rot="-5400000">
              <a:off x="2427295" y="1044338"/>
              <a:ext cx="1096200" cy="225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</a:rPr>
                <a:t>OpenNSA</a:t>
              </a:r>
              <a:endParaRPr b="1" sz="1000">
                <a:solidFill>
                  <a:srgbClr val="FFFFFF"/>
                </a:solidFill>
              </a:endParaRPr>
            </a:p>
          </p:txBody>
        </p:sp>
        <p:sp>
          <p:nvSpPr>
            <p:cNvPr id="909" name="Google Shape;909;p50"/>
            <p:cNvSpPr/>
            <p:nvPr/>
          </p:nvSpPr>
          <p:spPr>
            <a:xfrm rot="-5400000">
              <a:off x="2076225" y="1044788"/>
              <a:ext cx="1103700" cy="224100"/>
            </a:xfrm>
            <a:prstGeom prst="rect">
              <a:avLst/>
            </a:prstGeom>
            <a:solidFill>
              <a:srgbClr val="38761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</a:rPr>
                <a:t>Admiralty</a:t>
              </a:r>
              <a:endParaRPr b="1" sz="1000">
                <a:solidFill>
                  <a:schemeClr val="lt1"/>
                </a:solidFill>
              </a:endParaRPr>
            </a:p>
          </p:txBody>
        </p:sp>
      </p:grpSp>
      <p:cxnSp>
        <p:nvCxnSpPr>
          <p:cNvPr id="910" name="Google Shape;910;p50"/>
          <p:cNvCxnSpPr>
            <a:stCxn id="880" idx="1"/>
            <a:endCxn id="908" idx="1"/>
          </p:cNvCxnSpPr>
          <p:nvPr/>
        </p:nvCxnSpPr>
        <p:spPr>
          <a:xfrm flipH="1" rot="-5400000">
            <a:off x="6567595" y="1350649"/>
            <a:ext cx="600" cy="3477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11" name="Google Shape;911;p50"/>
          <p:cNvCxnSpPr>
            <a:stCxn id="880" idx="1"/>
            <a:endCxn id="907" idx="1"/>
          </p:cNvCxnSpPr>
          <p:nvPr/>
        </p:nvCxnSpPr>
        <p:spPr>
          <a:xfrm rot="5400000">
            <a:off x="6219895" y="1350649"/>
            <a:ext cx="600" cy="3477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912" name="Google Shape;912;p50"/>
          <p:cNvCxnSpPr>
            <a:stCxn id="913" idx="0"/>
            <a:endCxn id="914" idx="0"/>
          </p:cNvCxnSpPr>
          <p:nvPr/>
        </p:nvCxnSpPr>
        <p:spPr>
          <a:xfrm flipH="1" rot="-5400000">
            <a:off x="3486925" y="2418850"/>
            <a:ext cx="600" cy="2169300"/>
          </a:xfrm>
          <a:prstGeom prst="curvedConnector3">
            <a:avLst>
              <a:gd fmla="val -39687500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5" name="Google Shape;915;p50"/>
          <p:cNvCxnSpPr>
            <a:stCxn id="901" idx="0"/>
            <a:endCxn id="914" idx="0"/>
          </p:cNvCxnSpPr>
          <p:nvPr/>
        </p:nvCxnSpPr>
        <p:spPr>
          <a:xfrm rot="5400000">
            <a:off x="5656475" y="2418850"/>
            <a:ext cx="600" cy="2169300"/>
          </a:xfrm>
          <a:prstGeom prst="curvedConnector3">
            <a:avLst>
              <a:gd fmla="val -39687500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6" name="Google Shape;916;p50"/>
          <p:cNvCxnSpPr>
            <a:stCxn id="901" idx="0"/>
            <a:endCxn id="913" idx="0"/>
          </p:cNvCxnSpPr>
          <p:nvPr/>
        </p:nvCxnSpPr>
        <p:spPr>
          <a:xfrm rot="5400000">
            <a:off x="4571675" y="1334050"/>
            <a:ext cx="600" cy="4338900"/>
          </a:xfrm>
          <a:prstGeom prst="curvedConnector3">
            <a:avLst>
              <a:gd fmla="val -57733274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7" name="Google Shape;917;p50"/>
          <p:cNvCxnSpPr>
            <a:stCxn id="918" idx="1"/>
            <a:endCxn id="898" idx="1"/>
          </p:cNvCxnSpPr>
          <p:nvPr/>
        </p:nvCxnSpPr>
        <p:spPr>
          <a:xfrm flipH="1" rot="-5400000">
            <a:off x="2749915" y="1177249"/>
            <a:ext cx="600" cy="6945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919" name="Google Shape;919;p50"/>
          <p:cNvCxnSpPr>
            <a:stCxn id="895" idx="1"/>
            <a:endCxn id="920" idx="1"/>
          </p:cNvCxnSpPr>
          <p:nvPr/>
        </p:nvCxnSpPr>
        <p:spPr>
          <a:xfrm rot="5400000">
            <a:off x="4919481" y="1177249"/>
            <a:ext cx="600" cy="6945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921" name="Google Shape;921;p50"/>
          <p:cNvCxnSpPr>
            <a:stCxn id="896" idx="1"/>
            <a:endCxn id="908" idx="1"/>
          </p:cNvCxnSpPr>
          <p:nvPr/>
        </p:nvCxnSpPr>
        <p:spPr>
          <a:xfrm rot="5400000">
            <a:off x="7088906" y="1177249"/>
            <a:ext cx="600" cy="6945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922" name="Google Shape;922;p50"/>
          <p:cNvCxnSpPr>
            <a:stCxn id="909" idx="1"/>
            <a:endCxn id="923" idx="1"/>
          </p:cNvCxnSpPr>
          <p:nvPr/>
        </p:nvCxnSpPr>
        <p:spPr>
          <a:xfrm rot="5400000">
            <a:off x="6004186" y="443201"/>
            <a:ext cx="600" cy="2169300"/>
          </a:xfrm>
          <a:prstGeom prst="curvedConnector3">
            <a:avLst>
              <a:gd fmla="val 88803972" name="adj1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924" name="Google Shape;924;p50"/>
          <p:cNvCxnSpPr>
            <a:stCxn id="923" idx="1"/>
            <a:endCxn id="925" idx="1"/>
          </p:cNvCxnSpPr>
          <p:nvPr/>
        </p:nvCxnSpPr>
        <p:spPr>
          <a:xfrm rot="5400000">
            <a:off x="3834761" y="443201"/>
            <a:ext cx="600" cy="2169300"/>
          </a:xfrm>
          <a:prstGeom prst="curvedConnector3">
            <a:avLst>
              <a:gd fmla="val 94178972" name="adj1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926" name="Google Shape;926;p50"/>
          <p:cNvCxnSpPr>
            <a:stCxn id="909" idx="1"/>
            <a:endCxn id="925" idx="1"/>
          </p:cNvCxnSpPr>
          <p:nvPr/>
        </p:nvCxnSpPr>
        <p:spPr>
          <a:xfrm rot="5400000">
            <a:off x="4919386" y="-641599"/>
            <a:ext cx="600" cy="4338900"/>
          </a:xfrm>
          <a:prstGeom prst="curvedConnector3">
            <a:avLst>
              <a:gd fmla="val 94178972" name="adj1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triangle"/>
            <a:tailEnd len="med" w="med" type="triangle"/>
          </a:ln>
        </p:spPr>
      </p:cxnSp>
      <p:pic>
        <p:nvPicPr>
          <p:cNvPr id="889" name="Google Shape;88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5475" y="1275624"/>
            <a:ext cx="221100" cy="2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304" y="1275624"/>
            <a:ext cx="221100" cy="2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4471" y="1275624"/>
            <a:ext cx="221100" cy="2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5875" y="3503200"/>
            <a:ext cx="371100" cy="24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8191" y="3843225"/>
            <a:ext cx="426839" cy="17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7815" y="3843225"/>
            <a:ext cx="426839" cy="17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11582" y="4111689"/>
            <a:ext cx="579564" cy="20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1643" y="4111689"/>
            <a:ext cx="579564" cy="20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1704" y="4111689"/>
            <a:ext cx="579564" cy="207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8" name="Google Shape;928;p50"/>
          <p:cNvCxnSpPr>
            <a:stCxn id="903" idx="2"/>
            <a:endCxn id="879" idx="0"/>
          </p:cNvCxnSpPr>
          <p:nvPr/>
        </p:nvCxnSpPr>
        <p:spPr>
          <a:xfrm flipH="1">
            <a:off x="6101510" y="4015258"/>
            <a:ext cx="2901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9" name="Google Shape;929;p50"/>
          <p:cNvCxnSpPr>
            <a:stCxn id="882" idx="0"/>
            <a:endCxn id="903" idx="2"/>
          </p:cNvCxnSpPr>
          <p:nvPr/>
        </p:nvCxnSpPr>
        <p:spPr>
          <a:xfrm rot="10800000">
            <a:off x="6391625" y="4015389"/>
            <a:ext cx="3498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0" name="Google Shape;930;p50"/>
          <p:cNvCxnSpPr>
            <a:stCxn id="884" idx="0"/>
            <a:endCxn id="905" idx="2"/>
          </p:cNvCxnSpPr>
          <p:nvPr/>
        </p:nvCxnSpPr>
        <p:spPr>
          <a:xfrm rot="10800000">
            <a:off x="7091086" y="4015389"/>
            <a:ext cx="2904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1" name="Google Shape;931;p50"/>
          <p:cNvCxnSpPr>
            <a:stCxn id="882" idx="0"/>
            <a:endCxn id="905" idx="2"/>
          </p:cNvCxnSpPr>
          <p:nvPr/>
        </p:nvCxnSpPr>
        <p:spPr>
          <a:xfrm flipH="1" rot="10800000">
            <a:off x="6741425" y="4015389"/>
            <a:ext cx="3498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2" name="Google Shape;932;p50"/>
          <p:cNvCxnSpPr>
            <a:stCxn id="903" idx="0"/>
            <a:endCxn id="901" idx="2"/>
          </p:cNvCxnSpPr>
          <p:nvPr/>
        </p:nvCxnSpPr>
        <p:spPr>
          <a:xfrm flipH="1" rot="10800000">
            <a:off x="6391610" y="3746625"/>
            <a:ext cx="3498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3" name="Google Shape;933;p50"/>
          <p:cNvCxnSpPr>
            <a:stCxn id="905" idx="0"/>
            <a:endCxn id="901" idx="2"/>
          </p:cNvCxnSpPr>
          <p:nvPr/>
        </p:nvCxnSpPr>
        <p:spPr>
          <a:xfrm rot="10800000">
            <a:off x="6741435" y="3746625"/>
            <a:ext cx="3498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4" name="Google Shape;934;p50"/>
          <p:cNvCxnSpPr>
            <a:stCxn id="898" idx="1"/>
            <a:endCxn id="913" idx="0"/>
          </p:cNvCxnSpPr>
          <p:nvPr/>
        </p:nvCxnSpPr>
        <p:spPr>
          <a:xfrm rot="5400000">
            <a:off x="1760506" y="2166199"/>
            <a:ext cx="1979100" cy="6951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5" name="Google Shape;935;p50"/>
          <p:cNvCxnSpPr>
            <a:stCxn id="895" idx="1"/>
            <a:endCxn id="914" idx="0"/>
          </p:cNvCxnSpPr>
          <p:nvPr/>
        </p:nvCxnSpPr>
        <p:spPr>
          <a:xfrm rot="5400000">
            <a:off x="3929931" y="2166199"/>
            <a:ext cx="1979100" cy="6951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6" name="Google Shape;936;p50"/>
          <p:cNvCxnSpPr>
            <a:stCxn id="896" idx="1"/>
            <a:endCxn id="901" idx="0"/>
          </p:cNvCxnSpPr>
          <p:nvPr/>
        </p:nvCxnSpPr>
        <p:spPr>
          <a:xfrm rot="5400000">
            <a:off x="6099356" y="2166199"/>
            <a:ext cx="1979100" cy="6951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7" name="Google Shape;937;p50"/>
          <p:cNvCxnSpPr>
            <a:stCxn id="938" idx="1"/>
            <a:endCxn id="914" idx="0"/>
          </p:cNvCxnSpPr>
          <p:nvPr/>
        </p:nvCxnSpPr>
        <p:spPr>
          <a:xfrm flipH="1" rot="-5400000">
            <a:off x="3408770" y="2340049"/>
            <a:ext cx="1979100" cy="3474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939" name="Google Shape;939;p50"/>
          <p:cNvCxnSpPr>
            <a:stCxn id="940" idx="0"/>
            <a:endCxn id="938" idx="1"/>
          </p:cNvCxnSpPr>
          <p:nvPr/>
        </p:nvCxnSpPr>
        <p:spPr>
          <a:xfrm rot="-5400000">
            <a:off x="3063885" y="2682525"/>
            <a:ext cx="2319000" cy="24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941" name="Google Shape;941;p50"/>
          <p:cNvCxnSpPr>
            <a:stCxn id="938" idx="1"/>
            <a:endCxn id="942" idx="0"/>
          </p:cNvCxnSpPr>
          <p:nvPr/>
        </p:nvCxnSpPr>
        <p:spPr>
          <a:xfrm flipH="1" rot="-5400000">
            <a:off x="3413720" y="2335099"/>
            <a:ext cx="2319000" cy="6972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pic>
        <p:nvPicPr>
          <p:cNvPr id="914" name="Google Shape;91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6450" y="3503200"/>
            <a:ext cx="371100" cy="24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8766" y="3843225"/>
            <a:ext cx="426839" cy="17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8390" y="3843225"/>
            <a:ext cx="426839" cy="17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2157" y="4111689"/>
            <a:ext cx="579564" cy="20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2218" y="4111689"/>
            <a:ext cx="579564" cy="20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2279" y="4111689"/>
            <a:ext cx="579564" cy="207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3" name="Google Shape;943;p50"/>
          <p:cNvCxnSpPr>
            <a:stCxn id="940" idx="2"/>
            <a:endCxn id="886" idx="0"/>
          </p:cNvCxnSpPr>
          <p:nvPr/>
        </p:nvCxnSpPr>
        <p:spPr>
          <a:xfrm flipH="1">
            <a:off x="3932085" y="4015258"/>
            <a:ext cx="2901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4" name="Google Shape;944;p50"/>
          <p:cNvCxnSpPr>
            <a:stCxn id="874" idx="0"/>
            <a:endCxn id="940" idx="2"/>
          </p:cNvCxnSpPr>
          <p:nvPr/>
        </p:nvCxnSpPr>
        <p:spPr>
          <a:xfrm rot="10800000">
            <a:off x="4222200" y="4015389"/>
            <a:ext cx="3498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5" name="Google Shape;945;p50"/>
          <p:cNvCxnSpPr>
            <a:stCxn id="877" idx="0"/>
            <a:endCxn id="942" idx="2"/>
          </p:cNvCxnSpPr>
          <p:nvPr/>
        </p:nvCxnSpPr>
        <p:spPr>
          <a:xfrm rot="10800000">
            <a:off x="4921661" y="4015389"/>
            <a:ext cx="2904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6" name="Google Shape;946;p50"/>
          <p:cNvCxnSpPr>
            <a:stCxn id="874" idx="0"/>
            <a:endCxn id="942" idx="2"/>
          </p:cNvCxnSpPr>
          <p:nvPr/>
        </p:nvCxnSpPr>
        <p:spPr>
          <a:xfrm flipH="1" rot="10800000">
            <a:off x="4572000" y="4015389"/>
            <a:ext cx="3498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7" name="Google Shape;947;p50"/>
          <p:cNvCxnSpPr>
            <a:stCxn id="940" idx="0"/>
            <a:endCxn id="914" idx="2"/>
          </p:cNvCxnSpPr>
          <p:nvPr/>
        </p:nvCxnSpPr>
        <p:spPr>
          <a:xfrm flipH="1" rot="10800000">
            <a:off x="4222185" y="3746625"/>
            <a:ext cx="3498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8" name="Google Shape;948;p50"/>
          <p:cNvCxnSpPr>
            <a:stCxn id="942" idx="0"/>
            <a:endCxn id="914" idx="2"/>
          </p:cNvCxnSpPr>
          <p:nvPr/>
        </p:nvCxnSpPr>
        <p:spPr>
          <a:xfrm rot="10800000">
            <a:off x="4572010" y="3746625"/>
            <a:ext cx="3498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949" name="Google Shape;949;p50"/>
          <p:cNvGrpSpPr/>
          <p:nvPr/>
        </p:nvGrpSpPr>
        <p:grpSpPr>
          <a:xfrm>
            <a:off x="3764350" y="540843"/>
            <a:ext cx="1615181" cy="986708"/>
            <a:chOff x="1472715" y="604988"/>
            <a:chExt cx="1615181" cy="1103700"/>
          </a:xfrm>
        </p:grpSpPr>
        <p:sp>
          <p:nvSpPr>
            <p:cNvPr id="938" name="Google Shape;938;p50"/>
            <p:cNvSpPr/>
            <p:nvPr/>
          </p:nvSpPr>
          <p:spPr>
            <a:xfrm rot="-5400000">
              <a:off x="1384885" y="1044338"/>
              <a:ext cx="1096200" cy="225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FFFF"/>
                  </a:solidFill>
                </a:rPr>
                <a:t>NetBox</a:t>
              </a:r>
              <a:endParaRPr b="1" sz="1000">
                <a:solidFill>
                  <a:srgbClr val="FFFFFF"/>
                </a:solidFill>
              </a:endParaRPr>
            </a:p>
          </p:txBody>
        </p:sp>
        <p:sp>
          <p:nvSpPr>
            <p:cNvPr id="950" name="Google Shape;950;p50"/>
            <p:cNvSpPr/>
            <p:nvPr/>
          </p:nvSpPr>
          <p:spPr>
            <a:xfrm rot="-5400000">
              <a:off x="1037115" y="1044338"/>
              <a:ext cx="1096200" cy="225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FFFF"/>
                  </a:solidFill>
                </a:rPr>
                <a:t>Ansible</a:t>
              </a:r>
              <a:endParaRPr b="1" sz="1000">
                <a:solidFill>
                  <a:srgbClr val="FFFFFF"/>
                </a:solidFill>
              </a:endParaRPr>
            </a:p>
          </p:txBody>
        </p:sp>
        <p:sp>
          <p:nvSpPr>
            <p:cNvPr id="920" name="Google Shape;920;p50"/>
            <p:cNvSpPr/>
            <p:nvPr/>
          </p:nvSpPr>
          <p:spPr>
            <a:xfrm rot="-5400000">
              <a:off x="1732655" y="1044338"/>
              <a:ext cx="1096200" cy="225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FFFF"/>
                  </a:solidFill>
                </a:rPr>
                <a:t>SENSE-XM</a:t>
              </a:r>
              <a:endParaRPr b="1" sz="1000">
                <a:solidFill>
                  <a:srgbClr val="FFFFFF"/>
                </a:solidFill>
              </a:endParaRPr>
            </a:p>
          </p:txBody>
        </p:sp>
        <p:sp>
          <p:nvSpPr>
            <p:cNvPr id="895" name="Google Shape;895;p50"/>
            <p:cNvSpPr/>
            <p:nvPr/>
          </p:nvSpPr>
          <p:spPr>
            <a:xfrm rot="-5400000">
              <a:off x="2427295" y="1044338"/>
              <a:ext cx="1096200" cy="225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</a:rPr>
                <a:t>OpenNSA</a:t>
              </a:r>
              <a:endParaRPr b="1" sz="1000">
                <a:solidFill>
                  <a:srgbClr val="FFFFFF"/>
                </a:solidFill>
              </a:endParaRPr>
            </a:p>
          </p:txBody>
        </p:sp>
        <p:sp>
          <p:nvSpPr>
            <p:cNvPr id="923" name="Google Shape;923;p50"/>
            <p:cNvSpPr/>
            <p:nvPr/>
          </p:nvSpPr>
          <p:spPr>
            <a:xfrm rot="-5400000">
              <a:off x="2076225" y="1044788"/>
              <a:ext cx="1103700" cy="224100"/>
            </a:xfrm>
            <a:prstGeom prst="rect">
              <a:avLst/>
            </a:prstGeom>
            <a:solidFill>
              <a:srgbClr val="38761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</a:rPr>
                <a:t>Admiralty</a:t>
              </a:r>
              <a:endParaRPr b="1" sz="1000">
                <a:solidFill>
                  <a:schemeClr val="lt1"/>
                </a:solidFill>
              </a:endParaRPr>
            </a:p>
          </p:txBody>
        </p:sp>
      </p:grpSp>
      <p:cxnSp>
        <p:nvCxnSpPr>
          <p:cNvPr id="951" name="Google Shape;951;p50"/>
          <p:cNvCxnSpPr>
            <a:stCxn id="938" idx="1"/>
            <a:endCxn id="920" idx="1"/>
          </p:cNvCxnSpPr>
          <p:nvPr/>
        </p:nvCxnSpPr>
        <p:spPr>
          <a:xfrm flipH="1" rot="-5400000">
            <a:off x="4398170" y="1350649"/>
            <a:ext cx="600" cy="3477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52" name="Google Shape;952;p50"/>
          <p:cNvCxnSpPr>
            <a:stCxn id="938" idx="1"/>
            <a:endCxn id="950" idx="1"/>
          </p:cNvCxnSpPr>
          <p:nvPr/>
        </p:nvCxnSpPr>
        <p:spPr>
          <a:xfrm rot="5400000">
            <a:off x="4050470" y="1350649"/>
            <a:ext cx="600" cy="3477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953" name="Google Shape;953;p50"/>
          <p:cNvCxnSpPr>
            <a:stCxn id="954" idx="1"/>
            <a:endCxn id="913" idx="0"/>
          </p:cNvCxnSpPr>
          <p:nvPr/>
        </p:nvCxnSpPr>
        <p:spPr>
          <a:xfrm flipH="1" rot="-5400000">
            <a:off x="1239345" y="2340049"/>
            <a:ext cx="1979100" cy="3474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955" name="Google Shape;955;p50"/>
          <p:cNvCxnSpPr>
            <a:stCxn id="956" idx="0"/>
            <a:endCxn id="954" idx="1"/>
          </p:cNvCxnSpPr>
          <p:nvPr/>
        </p:nvCxnSpPr>
        <p:spPr>
          <a:xfrm rot="-5400000">
            <a:off x="894460" y="2682525"/>
            <a:ext cx="2319000" cy="24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cxnSp>
        <p:nvCxnSpPr>
          <p:cNvPr id="957" name="Google Shape;957;p50"/>
          <p:cNvCxnSpPr>
            <a:stCxn id="954" idx="1"/>
            <a:endCxn id="958" idx="0"/>
          </p:cNvCxnSpPr>
          <p:nvPr/>
        </p:nvCxnSpPr>
        <p:spPr>
          <a:xfrm flipH="1" rot="-5400000">
            <a:off x="1244295" y="2335099"/>
            <a:ext cx="2319000" cy="6972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triangle"/>
            <a:tailEnd len="med" w="med" type="triangle"/>
          </a:ln>
        </p:spPr>
      </p:cxnSp>
      <p:grpSp>
        <p:nvGrpSpPr>
          <p:cNvPr id="959" name="Google Shape;959;p50"/>
          <p:cNvGrpSpPr/>
          <p:nvPr/>
        </p:nvGrpSpPr>
        <p:grpSpPr>
          <a:xfrm>
            <a:off x="1594975" y="319650"/>
            <a:ext cx="1615200" cy="221100"/>
            <a:chOff x="1594975" y="700650"/>
            <a:chExt cx="1615200" cy="221100"/>
          </a:xfrm>
        </p:grpSpPr>
        <p:pic>
          <p:nvPicPr>
            <p:cNvPr id="960" name="Google Shape;960;p5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845082" y="713589"/>
              <a:ext cx="1127351" cy="194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1" name="Google Shape;961;p50"/>
            <p:cNvSpPr/>
            <p:nvPr/>
          </p:nvSpPr>
          <p:spPr>
            <a:xfrm>
              <a:off x="1594975" y="700650"/>
              <a:ext cx="1615200" cy="2211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FFFF"/>
                </a:solidFill>
              </a:endParaRPr>
            </a:p>
          </p:txBody>
        </p:sp>
      </p:grpSp>
      <p:grpSp>
        <p:nvGrpSpPr>
          <p:cNvPr id="962" name="Google Shape;962;p50"/>
          <p:cNvGrpSpPr/>
          <p:nvPr/>
        </p:nvGrpSpPr>
        <p:grpSpPr>
          <a:xfrm>
            <a:off x="1594925" y="540843"/>
            <a:ext cx="1615181" cy="986708"/>
            <a:chOff x="1472715" y="604988"/>
            <a:chExt cx="1615181" cy="1103700"/>
          </a:xfrm>
        </p:grpSpPr>
        <p:sp>
          <p:nvSpPr>
            <p:cNvPr id="954" name="Google Shape;954;p50"/>
            <p:cNvSpPr/>
            <p:nvPr/>
          </p:nvSpPr>
          <p:spPr>
            <a:xfrm rot="-5400000">
              <a:off x="1384885" y="1044338"/>
              <a:ext cx="1096200" cy="225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FFFF"/>
                  </a:solidFill>
                </a:rPr>
                <a:t>NetBox</a:t>
              </a:r>
              <a:endParaRPr b="1" sz="1000">
                <a:solidFill>
                  <a:srgbClr val="FFFFFF"/>
                </a:solidFill>
              </a:endParaRPr>
            </a:p>
          </p:txBody>
        </p:sp>
        <p:sp>
          <p:nvSpPr>
            <p:cNvPr id="963" name="Google Shape;963;p50"/>
            <p:cNvSpPr/>
            <p:nvPr/>
          </p:nvSpPr>
          <p:spPr>
            <a:xfrm rot="-5400000">
              <a:off x="1037115" y="1044338"/>
              <a:ext cx="1096200" cy="225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FFFF"/>
                  </a:solidFill>
                </a:rPr>
                <a:t>Ansible</a:t>
              </a:r>
              <a:endParaRPr b="1" sz="1000">
                <a:solidFill>
                  <a:srgbClr val="FFFFFF"/>
                </a:solidFill>
              </a:endParaRPr>
            </a:p>
          </p:txBody>
        </p:sp>
        <p:sp>
          <p:nvSpPr>
            <p:cNvPr id="918" name="Google Shape;918;p50"/>
            <p:cNvSpPr/>
            <p:nvPr/>
          </p:nvSpPr>
          <p:spPr>
            <a:xfrm rot="-5400000">
              <a:off x="1732655" y="1044338"/>
              <a:ext cx="1096200" cy="225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FFFF"/>
                  </a:solidFill>
                </a:rPr>
                <a:t>SENSE-XM</a:t>
              </a:r>
              <a:endParaRPr b="1" sz="1000">
                <a:solidFill>
                  <a:srgbClr val="FFFFFF"/>
                </a:solidFill>
              </a:endParaRPr>
            </a:p>
          </p:txBody>
        </p:sp>
        <p:sp>
          <p:nvSpPr>
            <p:cNvPr id="898" name="Google Shape;898;p50"/>
            <p:cNvSpPr/>
            <p:nvPr/>
          </p:nvSpPr>
          <p:spPr>
            <a:xfrm rot="-5400000">
              <a:off x="2427295" y="1044338"/>
              <a:ext cx="1096200" cy="225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000">
                  <a:solidFill>
                    <a:schemeClr val="lt1"/>
                  </a:solidFill>
                </a:rPr>
                <a:t>OpenNSA</a:t>
              </a:r>
              <a:endParaRPr b="1" sz="1000">
                <a:solidFill>
                  <a:srgbClr val="FFFFFF"/>
                </a:solidFill>
              </a:endParaRPr>
            </a:p>
          </p:txBody>
        </p:sp>
        <p:sp>
          <p:nvSpPr>
            <p:cNvPr id="925" name="Google Shape;925;p50"/>
            <p:cNvSpPr/>
            <p:nvPr/>
          </p:nvSpPr>
          <p:spPr>
            <a:xfrm rot="-5400000">
              <a:off x="2076225" y="1044788"/>
              <a:ext cx="1103700" cy="224100"/>
            </a:xfrm>
            <a:prstGeom prst="rect">
              <a:avLst/>
            </a:prstGeom>
            <a:solidFill>
              <a:srgbClr val="38761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</a:rPr>
                <a:t>Admiralty</a:t>
              </a:r>
              <a:endParaRPr b="1" sz="1000">
                <a:solidFill>
                  <a:schemeClr val="lt1"/>
                </a:solidFill>
              </a:endParaRPr>
            </a:p>
          </p:txBody>
        </p:sp>
      </p:grpSp>
      <p:cxnSp>
        <p:nvCxnSpPr>
          <p:cNvPr id="964" name="Google Shape;964;p50"/>
          <p:cNvCxnSpPr>
            <a:stCxn id="954" idx="1"/>
            <a:endCxn id="918" idx="1"/>
          </p:cNvCxnSpPr>
          <p:nvPr/>
        </p:nvCxnSpPr>
        <p:spPr>
          <a:xfrm flipH="1" rot="-5400000">
            <a:off x="2228745" y="1350649"/>
            <a:ext cx="600" cy="3477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5" name="Google Shape;965;p50"/>
          <p:cNvCxnSpPr>
            <a:stCxn id="954" idx="1"/>
            <a:endCxn id="963" idx="1"/>
          </p:cNvCxnSpPr>
          <p:nvPr/>
        </p:nvCxnSpPr>
        <p:spPr>
          <a:xfrm rot="5400000">
            <a:off x="1881045" y="1350649"/>
            <a:ext cx="600" cy="3477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pic>
        <p:nvPicPr>
          <p:cNvPr id="913" name="Google Shape;91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7025" y="3503200"/>
            <a:ext cx="371100" cy="24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9341" y="3843225"/>
            <a:ext cx="426839" cy="17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8965" y="3843225"/>
            <a:ext cx="426839" cy="17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2732" y="4111689"/>
            <a:ext cx="579564" cy="20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2793" y="4111689"/>
            <a:ext cx="579564" cy="20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2854" y="4111689"/>
            <a:ext cx="579564" cy="207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6" name="Google Shape;966;p50"/>
          <p:cNvCxnSpPr>
            <a:stCxn id="956" idx="2"/>
            <a:endCxn id="893" idx="0"/>
          </p:cNvCxnSpPr>
          <p:nvPr/>
        </p:nvCxnSpPr>
        <p:spPr>
          <a:xfrm flipH="1">
            <a:off x="1762660" y="4015258"/>
            <a:ext cx="2901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7" name="Google Shape;967;p50"/>
          <p:cNvCxnSpPr>
            <a:stCxn id="891" idx="0"/>
            <a:endCxn id="956" idx="2"/>
          </p:cNvCxnSpPr>
          <p:nvPr/>
        </p:nvCxnSpPr>
        <p:spPr>
          <a:xfrm rot="10800000">
            <a:off x="2052775" y="4015389"/>
            <a:ext cx="3498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8" name="Google Shape;968;p50"/>
          <p:cNvCxnSpPr>
            <a:stCxn id="888" idx="0"/>
            <a:endCxn id="958" idx="2"/>
          </p:cNvCxnSpPr>
          <p:nvPr/>
        </p:nvCxnSpPr>
        <p:spPr>
          <a:xfrm rot="10800000">
            <a:off x="2752236" y="4015389"/>
            <a:ext cx="2904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9" name="Google Shape;969;p50"/>
          <p:cNvCxnSpPr>
            <a:stCxn id="891" idx="0"/>
            <a:endCxn id="958" idx="2"/>
          </p:cNvCxnSpPr>
          <p:nvPr/>
        </p:nvCxnSpPr>
        <p:spPr>
          <a:xfrm flipH="1" rot="10800000">
            <a:off x="2402575" y="4015389"/>
            <a:ext cx="3498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0" name="Google Shape;970;p50"/>
          <p:cNvCxnSpPr>
            <a:stCxn id="956" idx="0"/>
            <a:endCxn id="913" idx="2"/>
          </p:cNvCxnSpPr>
          <p:nvPr/>
        </p:nvCxnSpPr>
        <p:spPr>
          <a:xfrm flipH="1" rot="10800000">
            <a:off x="2052760" y="3746625"/>
            <a:ext cx="3498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1" name="Google Shape;971;p50"/>
          <p:cNvCxnSpPr>
            <a:stCxn id="958" idx="0"/>
            <a:endCxn id="913" idx="2"/>
          </p:cNvCxnSpPr>
          <p:nvPr/>
        </p:nvCxnSpPr>
        <p:spPr>
          <a:xfrm rot="10800000">
            <a:off x="2402585" y="3746625"/>
            <a:ext cx="3498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2" name="Google Shape;972;p50"/>
          <p:cNvCxnSpPr>
            <a:stCxn id="918" idx="1"/>
            <a:endCxn id="956" idx="0"/>
          </p:cNvCxnSpPr>
          <p:nvPr/>
        </p:nvCxnSpPr>
        <p:spPr>
          <a:xfrm rot="5400000">
            <a:off x="1068415" y="2508649"/>
            <a:ext cx="2319000" cy="3501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3" name="Google Shape;973;p50"/>
          <p:cNvCxnSpPr>
            <a:stCxn id="918" idx="1"/>
            <a:endCxn id="888" idx="0"/>
          </p:cNvCxnSpPr>
          <p:nvPr/>
        </p:nvCxnSpPr>
        <p:spPr>
          <a:xfrm flipH="1" rot="-5400000">
            <a:off x="1429015" y="2498149"/>
            <a:ext cx="2587500" cy="639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74" name="Google Shape;97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971" y="1275624"/>
            <a:ext cx="221100" cy="2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771" y="1275624"/>
            <a:ext cx="221100" cy="221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6" name="Google Shape;976;p50"/>
          <p:cNvCxnSpPr>
            <a:stCxn id="920" idx="1"/>
            <a:endCxn id="940" idx="0"/>
          </p:cNvCxnSpPr>
          <p:nvPr/>
        </p:nvCxnSpPr>
        <p:spPr>
          <a:xfrm rot="5400000">
            <a:off x="3237840" y="2508649"/>
            <a:ext cx="2319000" cy="3501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7" name="Google Shape;977;p50"/>
          <p:cNvCxnSpPr>
            <a:stCxn id="920" idx="1"/>
            <a:endCxn id="877" idx="0"/>
          </p:cNvCxnSpPr>
          <p:nvPr/>
        </p:nvCxnSpPr>
        <p:spPr>
          <a:xfrm flipH="1" rot="-5400000">
            <a:off x="3598440" y="2498149"/>
            <a:ext cx="2587500" cy="639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8" name="Google Shape;978;p50"/>
          <p:cNvCxnSpPr>
            <a:stCxn id="908" idx="1"/>
            <a:endCxn id="903" idx="0"/>
          </p:cNvCxnSpPr>
          <p:nvPr/>
        </p:nvCxnSpPr>
        <p:spPr>
          <a:xfrm rot="5400000">
            <a:off x="5407265" y="2508649"/>
            <a:ext cx="2319000" cy="3501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9" name="Google Shape;979;p50"/>
          <p:cNvCxnSpPr>
            <a:stCxn id="908" idx="1"/>
            <a:endCxn id="884" idx="0"/>
          </p:cNvCxnSpPr>
          <p:nvPr/>
        </p:nvCxnSpPr>
        <p:spPr>
          <a:xfrm flipH="1" rot="-5400000">
            <a:off x="5767865" y="2498149"/>
            <a:ext cx="2587500" cy="639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980" name="Google Shape;980;p50"/>
          <p:cNvGrpSpPr/>
          <p:nvPr/>
        </p:nvGrpSpPr>
        <p:grpSpPr>
          <a:xfrm>
            <a:off x="3764338" y="319650"/>
            <a:ext cx="1615200" cy="221100"/>
            <a:chOff x="1594975" y="700650"/>
            <a:chExt cx="1615200" cy="221100"/>
          </a:xfrm>
        </p:grpSpPr>
        <p:pic>
          <p:nvPicPr>
            <p:cNvPr id="981" name="Google Shape;981;p5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845082" y="713589"/>
              <a:ext cx="1127351" cy="194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2" name="Google Shape;982;p50"/>
            <p:cNvSpPr/>
            <p:nvPr/>
          </p:nvSpPr>
          <p:spPr>
            <a:xfrm>
              <a:off x="1594975" y="700650"/>
              <a:ext cx="1615200" cy="2211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FFFF"/>
                </a:solidFill>
              </a:endParaRPr>
            </a:p>
          </p:txBody>
        </p:sp>
      </p:grpSp>
      <p:grpSp>
        <p:nvGrpSpPr>
          <p:cNvPr id="983" name="Google Shape;983;p50"/>
          <p:cNvGrpSpPr/>
          <p:nvPr/>
        </p:nvGrpSpPr>
        <p:grpSpPr>
          <a:xfrm>
            <a:off x="5933725" y="321125"/>
            <a:ext cx="1615200" cy="221100"/>
            <a:chOff x="1594975" y="700650"/>
            <a:chExt cx="1615200" cy="221100"/>
          </a:xfrm>
        </p:grpSpPr>
        <p:pic>
          <p:nvPicPr>
            <p:cNvPr id="984" name="Google Shape;984;p5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845082" y="713589"/>
              <a:ext cx="1127351" cy="194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5" name="Google Shape;985;p50"/>
            <p:cNvSpPr/>
            <p:nvPr/>
          </p:nvSpPr>
          <p:spPr>
            <a:xfrm>
              <a:off x="1594975" y="700650"/>
              <a:ext cx="1615200" cy="2211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FFFF"/>
                </a:solidFill>
              </a:endParaRPr>
            </a:p>
          </p:txBody>
        </p:sp>
      </p:grpSp>
      <p:sp>
        <p:nvSpPr>
          <p:cNvPr id="986" name="Google Shape;986;p50"/>
          <p:cNvSpPr/>
          <p:nvPr/>
        </p:nvSpPr>
        <p:spPr>
          <a:xfrm>
            <a:off x="7827450" y="130400"/>
            <a:ext cx="1174200" cy="532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LHC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namespace</a:t>
            </a:r>
            <a:endParaRPr sz="1100"/>
          </a:p>
        </p:txBody>
      </p:sp>
      <p:sp>
        <p:nvSpPr>
          <p:cNvPr id="987" name="Google Shape;987;p50"/>
          <p:cNvSpPr/>
          <p:nvPr/>
        </p:nvSpPr>
        <p:spPr>
          <a:xfrm>
            <a:off x="144800" y="130400"/>
            <a:ext cx="1174200" cy="532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ASTRONOMY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namespace</a:t>
            </a:r>
            <a:endParaRPr sz="1100"/>
          </a:p>
        </p:txBody>
      </p:sp>
      <p:sp>
        <p:nvSpPr>
          <p:cNvPr id="988" name="Google Shape;988;p50"/>
          <p:cNvSpPr txBox="1"/>
          <p:nvPr/>
        </p:nvSpPr>
        <p:spPr>
          <a:xfrm>
            <a:off x="1594875" y="8000"/>
            <a:ext cx="16152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UCSD</a:t>
            </a:r>
            <a:endParaRPr/>
          </a:p>
        </p:txBody>
      </p:sp>
      <p:sp>
        <p:nvSpPr>
          <p:cNvPr id="989" name="Google Shape;989;p50"/>
          <p:cNvSpPr txBox="1"/>
          <p:nvPr/>
        </p:nvSpPr>
        <p:spPr>
          <a:xfrm>
            <a:off x="3765486" y="8000"/>
            <a:ext cx="16152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Caltech</a:t>
            </a:r>
            <a:endParaRPr/>
          </a:p>
        </p:txBody>
      </p:sp>
      <p:sp>
        <p:nvSpPr>
          <p:cNvPr id="990" name="Google Shape;990;p50"/>
          <p:cNvSpPr txBox="1"/>
          <p:nvPr/>
        </p:nvSpPr>
        <p:spPr>
          <a:xfrm>
            <a:off x="5938275" y="8000"/>
            <a:ext cx="16152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ICAR</a:t>
            </a:r>
            <a:endParaRPr/>
          </a:p>
        </p:txBody>
      </p:sp>
      <p:grpSp>
        <p:nvGrpSpPr>
          <p:cNvPr id="991" name="Google Shape;991;p50"/>
          <p:cNvGrpSpPr/>
          <p:nvPr/>
        </p:nvGrpSpPr>
        <p:grpSpPr>
          <a:xfrm>
            <a:off x="1607445" y="4486743"/>
            <a:ext cx="1592696" cy="208226"/>
            <a:chOff x="1472720" y="4562149"/>
            <a:chExt cx="1592696" cy="208226"/>
          </a:xfrm>
        </p:grpSpPr>
        <p:grpSp>
          <p:nvGrpSpPr>
            <p:cNvPr id="992" name="Google Shape;992;p50"/>
            <p:cNvGrpSpPr/>
            <p:nvPr/>
          </p:nvGrpSpPr>
          <p:grpSpPr>
            <a:xfrm>
              <a:off x="1472720" y="4562149"/>
              <a:ext cx="221096" cy="208226"/>
              <a:chOff x="391875" y="2044325"/>
              <a:chExt cx="345300" cy="325200"/>
            </a:xfrm>
          </p:grpSpPr>
          <p:sp>
            <p:nvSpPr>
              <p:cNvPr id="993" name="Google Shape;993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4" name="Google Shape;994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5" name="Google Shape;995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6" name="Google Shape;996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97" name="Google Shape;997;p50"/>
            <p:cNvGrpSpPr/>
            <p:nvPr/>
          </p:nvGrpSpPr>
          <p:grpSpPr>
            <a:xfrm>
              <a:off x="1701320" y="4562149"/>
              <a:ext cx="221096" cy="208226"/>
              <a:chOff x="391875" y="2044325"/>
              <a:chExt cx="345300" cy="325200"/>
            </a:xfrm>
          </p:grpSpPr>
          <p:sp>
            <p:nvSpPr>
              <p:cNvPr id="998" name="Google Shape;998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9" name="Google Shape;999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0" name="Google Shape;1000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1" name="Google Shape;1001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02" name="Google Shape;1002;p50"/>
            <p:cNvGrpSpPr/>
            <p:nvPr/>
          </p:nvGrpSpPr>
          <p:grpSpPr>
            <a:xfrm>
              <a:off x="1929920" y="4562149"/>
              <a:ext cx="221096" cy="208226"/>
              <a:chOff x="391875" y="2044325"/>
              <a:chExt cx="345300" cy="325200"/>
            </a:xfrm>
          </p:grpSpPr>
          <p:sp>
            <p:nvSpPr>
              <p:cNvPr id="1003" name="Google Shape;1003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4" name="Google Shape;1004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5" name="Google Shape;1005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6" name="Google Shape;1006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07" name="Google Shape;1007;p50"/>
            <p:cNvGrpSpPr/>
            <p:nvPr/>
          </p:nvGrpSpPr>
          <p:grpSpPr>
            <a:xfrm>
              <a:off x="2158520" y="4562149"/>
              <a:ext cx="221096" cy="208226"/>
              <a:chOff x="391875" y="2044325"/>
              <a:chExt cx="345300" cy="325200"/>
            </a:xfrm>
          </p:grpSpPr>
          <p:sp>
            <p:nvSpPr>
              <p:cNvPr id="1008" name="Google Shape;1008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9" name="Google Shape;1009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0" name="Google Shape;1010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1" name="Google Shape;1011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12" name="Google Shape;1012;p50"/>
            <p:cNvGrpSpPr/>
            <p:nvPr/>
          </p:nvGrpSpPr>
          <p:grpSpPr>
            <a:xfrm>
              <a:off x="2387120" y="4562149"/>
              <a:ext cx="221096" cy="208226"/>
              <a:chOff x="391875" y="2044325"/>
              <a:chExt cx="345300" cy="325200"/>
            </a:xfrm>
          </p:grpSpPr>
          <p:sp>
            <p:nvSpPr>
              <p:cNvPr id="1013" name="Google Shape;1013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4" name="Google Shape;1014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5" name="Google Shape;1015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6" name="Google Shape;1016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17" name="Google Shape;1017;p50"/>
            <p:cNvGrpSpPr/>
            <p:nvPr/>
          </p:nvGrpSpPr>
          <p:grpSpPr>
            <a:xfrm>
              <a:off x="2615720" y="4562149"/>
              <a:ext cx="221096" cy="208226"/>
              <a:chOff x="391875" y="2044325"/>
              <a:chExt cx="345300" cy="325200"/>
            </a:xfrm>
          </p:grpSpPr>
          <p:sp>
            <p:nvSpPr>
              <p:cNvPr id="1018" name="Google Shape;1018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9" name="Google Shape;1019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0" name="Google Shape;1020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1" name="Google Shape;1021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22" name="Google Shape;1022;p50"/>
            <p:cNvGrpSpPr/>
            <p:nvPr/>
          </p:nvGrpSpPr>
          <p:grpSpPr>
            <a:xfrm>
              <a:off x="2844320" y="4562149"/>
              <a:ext cx="221096" cy="208226"/>
              <a:chOff x="391875" y="2044325"/>
              <a:chExt cx="345300" cy="325200"/>
            </a:xfrm>
          </p:grpSpPr>
          <p:sp>
            <p:nvSpPr>
              <p:cNvPr id="1023" name="Google Shape;1023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4" name="Google Shape;1024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5" name="Google Shape;1025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6" name="Google Shape;1026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27" name="Google Shape;1027;p50"/>
          <p:cNvGrpSpPr/>
          <p:nvPr/>
        </p:nvGrpSpPr>
        <p:grpSpPr>
          <a:xfrm>
            <a:off x="3775582" y="4486743"/>
            <a:ext cx="1592696" cy="208226"/>
            <a:chOff x="1472720" y="4562149"/>
            <a:chExt cx="1592696" cy="208226"/>
          </a:xfrm>
        </p:grpSpPr>
        <p:grpSp>
          <p:nvGrpSpPr>
            <p:cNvPr id="1028" name="Google Shape;1028;p50"/>
            <p:cNvGrpSpPr/>
            <p:nvPr/>
          </p:nvGrpSpPr>
          <p:grpSpPr>
            <a:xfrm>
              <a:off x="1472720" y="4562149"/>
              <a:ext cx="221096" cy="208226"/>
              <a:chOff x="391875" y="2044325"/>
              <a:chExt cx="345300" cy="325200"/>
            </a:xfrm>
          </p:grpSpPr>
          <p:sp>
            <p:nvSpPr>
              <p:cNvPr id="1029" name="Google Shape;1029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0" name="Google Shape;1030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1" name="Google Shape;1031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2" name="Google Shape;1032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33" name="Google Shape;1033;p50"/>
            <p:cNvGrpSpPr/>
            <p:nvPr/>
          </p:nvGrpSpPr>
          <p:grpSpPr>
            <a:xfrm>
              <a:off x="1701320" y="4562149"/>
              <a:ext cx="221096" cy="208226"/>
              <a:chOff x="391875" y="2044325"/>
              <a:chExt cx="345300" cy="325200"/>
            </a:xfrm>
          </p:grpSpPr>
          <p:sp>
            <p:nvSpPr>
              <p:cNvPr id="1034" name="Google Shape;1034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6" name="Google Shape;1036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7" name="Google Shape;1037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38" name="Google Shape;1038;p50"/>
            <p:cNvGrpSpPr/>
            <p:nvPr/>
          </p:nvGrpSpPr>
          <p:grpSpPr>
            <a:xfrm>
              <a:off x="1929920" y="4562149"/>
              <a:ext cx="221096" cy="208226"/>
              <a:chOff x="391875" y="2044325"/>
              <a:chExt cx="345300" cy="325200"/>
            </a:xfrm>
          </p:grpSpPr>
          <p:sp>
            <p:nvSpPr>
              <p:cNvPr id="1039" name="Google Shape;1039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0" name="Google Shape;1040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1" name="Google Shape;1041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2" name="Google Shape;1042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43" name="Google Shape;1043;p50"/>
            <p:cNvGrpSpPr/>
            <p:nvPr/>
          </p:nvGrpSpPr>
          <p:grpSpPr>
            <a:xfrm>
              <a:off x="2158520" y="4562149"/>
              <a:ext cx="221096" cy="208226"/>
              <a:chOff x="391875" y="2044325"/>
              <a:chExt cx="345300" cy="325200"/>
            </a:xfrm>
          </p:grpSpPr>
          <p:sp>
            <p:nvSpPr>
              <p:cNvPr id="1044" name="Google Shape;1044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5" name="Google Shape;1045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6" name="Google Shape;1046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7" name="Google Shape;1047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48" name="Google Shape;1048;p50"/>
            <p:cNvGrpSpPr/>
            <p:nvPr/>
          </p:nvGrpSpPr>
          <p:grpSpPr>
            <a:xfrm>
              <a:off x="2387120" y="4562149"/>
              <a:ext cx="221096" cy="208226"/>
              <a:chOff x="391875" y="2044325"/>
              <a:chExt cx="345300" cy="325200"/>
            </a:xfrm>
          </p:grpSpPr>
          <p:sp>
            <p:nvSpPr>
              <p:cNvPr id="1049" name="Google Shape;1049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0" name="Google Shape;1050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1" name="Google Shape;1051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53" name="Google Shape;1053;p50"/>
            <p:cNvGrpSpPr/>
            <p:nvPr/>
          </p:nvGrpSpPr>
          <p:grpSpPr>
            <a:xfrm>
              <a:off x="2615720" y="4562149"/>
              <a:ext cx="221096" cy="208226"/>
              <a:chOff x="391875" y="2044325"/>
              <a:chExt cx="345300" cy="325200"/>
            </a:xfrm>
          </p:grpSpPr>
          <p:sp>
            <p:nvSpPr>
              <p:cNvPr id="1054" name="Google Shape;1054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5" name="Google Shape;1055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6" name="Google Shape;1056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7" name="Google Shape;1057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58" name="Google Shape;1058;p50"/>
            <p:cNvGrpSpPr/>
            <p:nvPr/>
          </p:nvGrpSpPr>
          <p:grpSpPr>
            <a:xfrm>
              <a:off x="2844320" y="4562149"/>
              <a:ext cx="221096" cy="208226"/>
              <a:chOff x="391875" y="2044325"/>
              <a:chExt cx="345300" cy="325200"/>
            </a:xfrm>
          </p:grpSpPr>
          <p:sp>
            <p:nvSpPr>
              <p:cNvPr id="1059" name="Google Shape;1059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0" name="Google Shape;1060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1" name="Google Shape;1061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2" name="Google Shape;1062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63" name="Google Shape;1063;p50"/>
          <p:cNvGrpSpPr/>
          <p:nvPr/>
        </p:nvGrpSpPr>
        <p:grpSpPr>
          <a:xfrm>
            <a:off x="5950845" y="4486743"/>
            <a:ext cx="1592696" cy="208226"/>
            <a:chOff x="1472720" y="4562149"/>
            <a:chExt cx="1592696" cy="208226"/>
          </a:xfrm>
        </p:grpSpPr>
        <p:grpSp>
          <p:nvGrpSpPr>
            <p:cNvPr id="1064" name="Google Shape;1064;p50"/>
            <p:cNvGrpSpPr/>
            <p:nvPr/>
          </p:nvGrpSpPr>
          <p:grpSpPr>
            <a:xfrm>
              <a:off x="1472720" y="4562149"/>
              <a:ext cx="221096" cy="208226"/>
              <a:chOff x="391875" y="2044325"/>
              <a:chExt cx="345300" cy="325200"/>
            </a:xfrm>
          </p:grpSpPr>
          <p:sp>
            <p:nvSpPr>
              <p:cNvPr id="1065" name="Google Shape;1065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6" name="Google Shape;1066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7" name="Google Shape;1067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8" name="Google Shape;1068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69" name="Google Shape;1069;p50"/>
            <p:cNvGrpSpPr/>
            <p:nvPr/>
          </p:nvGrpSpPr>
          <p:grpSpPr>
            <a:xfrm>
              <a:off x="1701320" y="4562149"/>
              <a:ext cx="221096" cy="208226"/>
              <a:chOff x="391875" y="2044325"/>
              <a:chExt cx="345300" cy="325200"/>
            </a:xfrm>
          </p:grpSpPr>
          <p:sp>
            <p:nvSpPr>
              <p:cNvPr id="1070" name="Google Shape;1070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1" name="Google Shape;1071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2" name="Google Shape;1072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3" name="Google Shape;1073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74" name="Google Shape;1074;p50"/>
            <p:cNvGrpSpPr/>
            <p:nvPr/>
          </p:nvGrpSpPr>
          <p:grpSpPr>
            <a:xfrm>
              <a:off x="1929920" y="4562149"/>
              <a:ext cx="221096" cy="208226"/>
              <a:chOff x="391875" y="2044325"/>
              <a:chExt cx="345300" cy="325200"/>
            </a:xfrm>
          </p:grpSpPr>
          <p:sp>
            <p:nvSpPr>
              <p:cNvPr id="1075" name="Google Shape;1075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6" name="Google Shape;1076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7" name="Google Shape;1077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8" name="Google Shape;1078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79" name="Google Shape;1079;p50"/>
            <p:cNvGrpSpPr/>
            <p:nvPr/>
          </p:nvGrpSpPr>
          <p:grpSpPr>
            <a:xfrm>
              <a:off x="2158520" y="4562149"/>
              <a:ext cx="221096" cy="208226"/>
              <a:chOff x="391875" y="2044325"/>
              <a:chExt cx="345300" cy="325200"/>
            </a:xfrm>
          </p:grpSpPr>
          <p:sp>
            <p:nvSpPr>
              <p:cNvPr id="1080" name="Google Shape;1080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1" name="Google Shape;1081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2" name="Google Shape;1082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3" name="Google Shape;1083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84" name="Google Shape;1084;p50"/>
            <p:cNvGrpSpPr/>
            <p:nvPr/>
          </p:nvGrpSpPr>
          <p:grpSpPr>
            <a:xfrm>
              <a:off x="2387120" y="4562149"/>
              <a:ext cx="221096" cy="208226"/>
              <a:chOff x="391875" y="2044325"/>
              <a:chExt cx="345300" cy="325200"/>
            </a:xfrm>
          </p:grpSpPr>
          <p:sp>
            <p:nvSpPr>
              <p:cNvPr id="1085" name="Google Shape;1085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6" name="Google Shape;1086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7" name="Google Shape;1087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8" name="Google Shape;1088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89" name="Google Shape;1089;p50"/>
            <p:cNvGrpSpPr/>
            <p:nvPr/>
          </p:nvGrpSpPr>
          <p:grpSpPr>
            <a:xfrm>
              <a:off x="2615720" y="4562149"/>
              <a:ext cx="221096" cy="208226"/>
              <a:chOff x="391875" y="2044325"/>
              <a:chExt cx="345300" cy="325200"/>
            </a:xfrm>
          </p:grpSpPr>
          <p:sp>
            <p:nvSpPr>
              <p:cNvPr id="1090" name="Google Shape;1090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1" name="Google Shape;1091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2" name="Google Shape;1092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3" name="Google Shape;1093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94" name="Google Shape;1094;p50"/>
            <p:cNvGrpSpPr/>
            <p:nvPr/>
          </p:nvGrpSpPr>
          <p:grpSpPr>
            <a:xfrm>
              <a:off x="2844320" y="4562149"/>
              <a:ext cx="221096" cy="208226"/>
              <a:chOff x="391875" y="2044325"/>
              <a:chExt cx="345300" cy="325200"/>
            </a:xfrm>
          </p:grpSpPr>
          <p:sp>
            <p:nvSpPr>
              <p:cNvPr id="1095" name="Google Shape;1095;p50"/>
              <p:cNvSpPr/>
              <p:nvPr/>
            </p:nvSpPr>
            <p:spPr>
              <a:xfrm>
                <a:off x="391875" y="22729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6" name="Google Shape;1096;p50"/>
              <p:cNvSpPr/>
              <p:nvPr/>
            </p:nvSpPr>
            <p:spPr>
              <a:xfrm>
                <a:off x="391875" y="21967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7" name="Google Shape;1097;p50"/>
              <p:cNvSpPr/>
              <p:nvPr/>
            </p:nvSpPr>
            <p:spPr>
              <a:xfrm>
                <a:off x="391875" y="21205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8" name="Google Shape;1098;p50"/>
              <p:cNvSpPr/>
              <p:nvPr/>
            </p:nvSpPr>
            <p:spPr>
              <a:xfrm>
                <a:off x="391875" y="2044325"/>
                <a:ext cx="345300" cy="96600"/>
              </a:xfrm>
              <a:prstGeom prst="flowChartMagneticDisk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99" name="Google Shape;1099;p50"/>
          <p:cNvSpPr/>
          <p:nvPr/>
        </p:nvSpPr>
        <p:spPr>
          <a:xfrm>
            <a:off x="1401094" y="4417951"/>
            <a:ext cx="1999500" cy="347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50"/>
          <p:cNvSpPr/>
          <p:nvPr/>
        </p:nvSpPr>
        <p:spPr>
          <a:xfrm>
            <a:off x="1403730" y="4417950"/>
            <a:ext cx="987300" cy="347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p50"/>
          <p:cNvSpPr/>
          <p:nvPr/>
        </p:nvSpPr>
        <p:spPr>
          <a:xfrm>
            <a:off x="3554288" y="4417951"/>
            <a:ext cx="1999500" cy="347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p50"/>
          <p:cNvSpPr/>
          <p:nvPr/>
        </p:nvSpPr>
        <p:spPr>
          <a:xfrm>
            <a:off x="4253277" y="4417950"/>
            <a:ext cx="1298700" cy="347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3" name="Google Shape;1103;p50"/>
          <p:cNvSpPr/>
          <p:nvPr/>
        </p:nvSpPr>
        <p:spPr>
          <a:xfrm>
            <a:off x="5743261" y="4417951"/>
            <a:ext cx="1999500" cy="347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4" name="Google Shape;1104;p50"/>
          <p:cNvSpPr/>
          <p:nvPr/>
        </p:nvSpPr>
        <p:spPr>
          <a:xfrm>
            <a:off x="7314125" y="4417950"/>
            <a:ext cx="426900" cy="347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50"/>
          <p:cNvSpPr txBox="1"/>
          <p:nvPr/>
        </p:nvSpPr>
        <p:spPr>
          <a:xfrm>
            <a:off x="176350" y="4134400"/>
            <a:ext cx="9405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 txBox="1"/>
          <p:nvPr>
            <p:ph type="ctrTitle"/>
          </p:nvPr>
        </p:nvSpPr>
        <p:spPr>
          <a:xfrm>
            <a:off x="83100" y="0"/>
            <a:ext cx="3000000" cy="100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IGROK</a:t>
            </a:r>
            <a:endParaRPr/>
          </a:p>
        </p:txBody>
      </p:sp>
      <p:sp>
        <p:nvSpPr>
          <p:cNvPr id="211" name="Google Shape;211;p38"/>
          <p:cNvSpPr txBox="1"/>
          <p:nvPr>
            <p:ph idx="1" type="subTitle"/>
          </p:nvPr>
        </p:nvSpPr>
        <p:spPr>
          <a:xfrm>
            <a:off x="311700" y="2834125"/>
            <a:ext cx="85206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1U Single Socket AMD Rome Server	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1x AMD EPYC </a:t>
            </a:r>
            <a:r>
              <a:rPr b="1" lang="en" sz="1300">
                <a:solidFill>
                  <a:schemeClr val="dk1"/>
                </a:solidFill>
              </a:rPr>
              <a:t>ROME 7402P, 24-core, 2.8GHz</a:t>
            </a:r>
            <a:r>
              <a:rPr lang="en" sz="1300">
                <a:solidFill>
                  <a:schemeClr val="dk1"/>
                </a:solidFill>
              </a:rPr>
              <a:t>, Processor	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8x 32GB DDR4-3200 RDIMM (</a:t>
            </a:r>
            <a:r>
              <a:rPr b="1" lang="en" sz="1300">
                <a:solidFill>
                  <a:schemeClr val="dk1"/>
                </a:solidFill>
              </a:rPr>
              <a:t>256GB RAM</a:t>
            </a:r>
            <a:r>
              <a:rPr lang="en" sz="1300">
                <a:solidFill>
                  <a:schemeClr val="dk1"/>
                </a:solidFill>
              </a:rPr>
              <a:t>)	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1x </a:t>
            </a:r>
            <a:r>
              <a:rPr b="1" lang="en" sz="1300">
                <a:solidFill>
                  <a:schemeClr val="dk1"/>
                </a:solidFill>
              </a:rPr>
              <a:t>NVidia BlueField-2 SmartNIC</a:t>
            </a:r>
            <a:r>
              <a:rPr lang="en" sz="1300">
                <a:solidFill>
                  <a:schemeClr val="dk1"/>
                </a:solidFill>
              </a:rPr>
              <a:t> P-Series DPU 100GbE Dual-Port	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1x Samsung SSD </a:t>
            </a:r>
            <a:r>
              <a:rPr b="1" lang="en" sz="1300">
                <a:solidFill>
                  <a:schemeClr val="dk1"/>
                </a:solidFill>
              </a:rPr>
              <a:t>PM1735 3.2TB PCIe</a:t>
            </a:r>
            <a:r>
              <a:rPr lang="en" sz="1300">
                <a:solidFill>
                  <a:schemeClr val="dk1"/>
                </a:solidFill>
              </a:rPr>
              <a:t> MZPLJ3T2HBJR-00007	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2x Samsung SSD 983 DCT 960G PCIe NVMe 2.5"	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2x Samsung SSD 860 Pro 256GB 2.5" SATA III MZ-76P256E	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2x SM 650W 1U -48V </a:t>
            </a:r>
            <a:r>
              <a:rPr b="1" lang="en" sz="1300">
                <a:solidFill>
                  <a:schemeClr val="dk1"/>
                </a:solidFill>
              </a:rPr>
              <a:t>DC Input Power</a:t>
            </a:r>
            <a:r>
              <a:rPr lang="en" sz="1300">
                <a:solidFill>
                  <a:schemeClr val="dk1"/>
                </a:solidFill>
              </a:rPr>
              <a:t> Supply (PWS-654-1R) 	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https://www.supermicro.com/en/Aplus/system/1U/1114/AS-1114S-WTRT.cfm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12" name="Google Shape;212;p38"/>
          <p:cNvPicPr preferRelativeResize="0"/>
          <p:nvPr/>
        </p:nvPicPr>
        <p:blipFill rotWithShape="1">
          <a:blip r:embed="rId4">
            <a:alphaModFix/>
          </a:blip>
          <a:srcRect b="18445" l="0" r="0" t="27555"/>
          <a:stretch/>
        </p:blipFill>
        <p:spPr>
          <a:xfrm>
            <a:off x="3923460" y="152400"/>
            <a:ext cx="5068140" cy="205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8"/>
          <p:cNvSpPr txBox="1"/>
          <p:nvPr/>
        </p:nvSpPr>
        <p:spPr>
          <a:xfrm>
            <a:off x="470100" y="1096800"/>
            <a:ext cx="3156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Interactive Global Research Observatory Knowledgebase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( Bluefield 2 DPU node )</a:t>
            </a:r>
            <a:endParaRPr b="1" sz="2000">
              <a:solidFill>
                <a:schemeClr val="dk1"/>
              </a:solidFill>
            </a:endParaRPr>
          </a:p>
        </p:txBody>
      </p:sp>
      <p:pic>
        <p:nvPicPr>
          <p:cNvPr id="214" name="Google Shape;21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4075" y="2626155"/>
            <a:ext cx="3093726" cy="2108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050" y="0"/>
            <a:ext cx="78979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2385" y="787350"/>
            <a:ext cx="1062289" cy="2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8297" y="1440625"/>
            <a:ext cx="1471737" cy="2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9"/>
          <p:cNvSpPr/>
          <p:nvPr/>
        </p:nvSpPr>
        <p:spPr>
          <a:xfrm rot="5400000">
            <a:off x="3619350" y="1652775"/>
            <a:ext cx="210600" cy="202800"/>
          </a:xfrm>
          <a:prstGeom prst="sun">
            <a:avLst>
              <a:gd fmla="val 25000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</p:txBody>
      </p:sp>
      <p:sp>
        <p:nvSpPr>
          <p:cNvPr id="223" name="Google Shape;223;p39"/>
          <p:cNvSpPr/>
          <p:nvPr/>
        </p:nvSpPr>
        <p:spPr>
          <a:xfrm rot="5400000">
            <a:off x="3376450" y="2503475"/>
            <a:ext cx="210600" cy="202800"/>
          </a:xfrm>
          <a:prstGeom prst="sun">
            <a:avLst>
              <a:gd fmla="val 25000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</p:txBody>
      </p:sp>
      <p:sp>
        <p:nvSpPr>
          <p:cNvPr id="224" name="Google Shape;224;p39"/>
          <p:cNvSpPr/>
          <p:nvPr/>
        </p:nvSpPr>
        <p:spPr>
          <a:xfrm rot="5400000">
            <a:off x="3498525" y="2852325"/>
            <a:ext cx="210600" cy="202800"/>
          </a:xfrm>
          <a:prstGeom prst="sun">
            <a:avLst>
              <a:gd fmla="val 25000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</p:txBody>
      </p:sp>
      <p:sp>
        <p:nvSpPr>
          <p:cNvPr id="225" name="Google Shape;225;p39"/>
          <p:cNvSpPr/>
          <p:nvPr/>
        </p:nvSpPr>
        <p:spPr>
          <a:xfrm rot="5400000">
            <a:off x="6545667" y="2261316"/>
            <a:ext cx="210600" cy="202800"/>
          </a:xfrm>
          <a:prstGeom prst="sun">
            <a:avLst>
              <a:gd fmla="val 25000" name="adj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</p:txBody>
      </p:sp>
      <p:sp>
        <p:nvSpPr>
          <p:cNvPr id="226" name="Google Shape;226;p39"/>
          <p:cNvSpPr/>
          <p:nvPr/>
        </p:nvSpPr>
        <p:spPr>
          <a:xfrm rot="5400000">
            <a:off x="1800600" y="2322650"/>
            <a:ext cx="210600" cy="202800"/>
          </a:xfrm>
          <a:prstGeom prst="sun">
            <a:avLst>
              <a:gd fmla="val 25000" name="adj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</p:txBody>
      </p:sp>
      <p:cxnSp>
        <p:nvCxnSpPr>
          <p:cNvPr id="227" name="Google Shape;227;p39"/>
          <p:cNvCxnSpPr>
            <a:stCxn id="220" idx="2"/>
            <a:endCxn id="225" idx="1"/>
          </p:cNvCxnSpPr>
          <p:nvPr/>
        </p:nvCxnSpPr>
        <p:spPr>
          <a:xfrm rot="5400000">
            <a:off x="6381579" y="1355375"/>
            <a:ext cx="1171200" cy="632700"/>
          </a:xfrm>
          <a:prstGeom prst="curvedConnector3">
            <a:avLst>
              <a:gd fmla="val 50004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8" name="Google Shape;228;p39"/>
          <p:cNvCxnSpPr>
            <a:stCxn id="221" idx="2"/>
            <a:endCxn id="229" idx="1"/>
          </p:cNvCxnSpPr>
          <p:nvPr/>
        </p:nvCxnSpPr>
        <p:spPr>
          <a:xfrm flipH="1" rot="-5400000">
            <a:off x="5324966" y="1896625"/>
            <a:ext cx="614400" cy="2760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0" name="Google Shape;230;p39"/>
          <p:cNvSpPr/>
          <p:nvPr/>
        </p:nvSpPr>
        <p:spPr>
          <a:xfrm>
            <a:off x="1135575" y="737575"/>
            <a:ext cx="202800" cy="210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9"/>
          <p:cNvSpPr/>
          <p:nvPr/>
        </p:nvSpPr>
        <p:spPr>
          <a:xfrm rot="5400000">
            <a:off x="3604500" y="3005325"/>
            <a:ext cx="210600" cy="202800"/>
          </a:xfrm>
          <a:prstGeom prst="sun">
            <a:avLst>
              <a:gd fmla="val 25000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</p:txBody>
      </p:sp>
      <p:pic>
        <p:nvPicPr>
          <p:cNvPr id="232" name="Google Shape;232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8225" y="2905050"/>
            <a:ext cx="400800" cy="6017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3" name="Google Shape;233;p39"/>
          <p:cNvCxnSpPr>
            <a:stCxn id="226" idx="3"/>
            <a:endCxn id="232" idx="0"/>
          </p:cNvCxnSpPr>
          <p:nvPr/>
        </p:nvCxnSpPr>
        <p:spPr>
          <a:xfrm rot="5400000">
            <a:off x="1544400" y="2543450"/>
            <a:ext cx="375600" cy="347400"/>
          </a:xfrm>
          <a:prstGeom prst="curvedConnector3">
            <a:avLst>
              <a:gd fmla="val 50013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4" name="Google Shape;234;p39"/>
          <p:cNvCxnSpPr>
            <a:stCxn id="222" idx="3"/>
            <a:endCxn id="235" idx="0"/>
          </p:cNvCxnSpPr>
          <p:nvPr/>
        </p:nvCxnSpPr>
        <p:spPr>
          <a:xfrm rot="5400000">
            <a:off x="3586950" y="1886775"/>
            <a:ext cx="165000" cy="1104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6" name="Google Shape;236;p39"/>
          <p:cNvCxnSpPr>
            <a:stCxn id="235" idx="2"/>
            <a:endCxn id="223" idx="1"/>
          </p:cNvCxnSpPr>
          <p:nvPr/>
        </p:nvCxnSpPr>
        <p:spPr>
          <a:xfrm rot="5400000">
            <a:off x="3445800" y="2331000"/>
            <a:ext cx="204600" cy="132600"/>
          </a:xfrm>
          <a:prstGeom prst="curvedConnector3">
            <a:avLst>
              <a:gd fmla="val 49994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7" name="Google Shape;237;p39"/>
          <p:cNvCxnSpPr>
            <a:stCxn id="235" idx="2"/>
            <a:endCxn id="224" idx="1"/>
          </p:cNvCxnSpPr>
          <p:nvPr/>
        </p:nvCxnSpPr>
        <p:spPr>
          <a:xfrm rot="5400000">
            <a:off x="3332400" y="2566500"/>
            <a:ext cx="553500" cy="10500"/>
          </a:xfrm>
          <a:prstGeom prst="curvedConnector3">
            <a:avLst>
              <a:gd fmla="val 49993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" name="Google Shape;238;p39"/>
          <p:cNvCxnSpPr>
            <a:stCxn id="231" idx="3"/>
            <a:endCxn id="239" idx="0"/>
          </p:cNvCxnSpPr>
          <p:nvPr/>
        </p:nvCxnSpPr>
        <p:spPr>
          <a:xfrm rot="5400000">
            <a:off x="3524700" y="3258225"/>
            <a:ext cx="231300" cy="138900"/>
          </a:xfrm>
          <a:prstGeom prst="curvedConnector3">
            <a:avLst>
              <a:gd fmla="val 50010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0" name="Google Shape;240;p39"/>
          <p:cNvSpPr/>
          <p:nvPr/>
        </p:nvSpPr>
        <p:spPr>
          <a:xfrm rot="5400000">
            <a:off x="1292674" y="4305351"/>
            <a:ext cx="210600" cy="202800"/>
          </a:xfrm>
          <a:prstGeom prst="sun">
            <a:avLst>
              <a:gd fmla="val 25000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</p:txBody>
      </p:sp>
      <p:sp>
        <p:nvSpPr>
          <p:cNvPr id="241" name="Google Shape;241;p39"/>
          <p:cNvSpPr txBox="1"/>
          <p:nvPr/>
        </p:nvSpPr>
        <p:spPr>
          <a:xfrm>
            <a:off x="1457650" y="4215125"/>
            <a:ext cx="285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NRP Bluefield 2 - Racked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2" name="Google Shape;242;p39"/>
          <p:cNvSpPr/>
          <p:nvPr/>
        </p:nvSpPr>
        <p:spPr>
          <a:xfrm rot="5400000">
            <a:off x="1292674" y="4533951"/>
            <a:ext cx="210600" cy="202800"/>
          </a:xfrm>
          <a:prstGeom prst="sun">
            <a:avLst>
              <a:gd fmla="val 25000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</p:txBody>
      </p:sp>
      <p:sp>
        <p:nvSpPr>
          <p:cNvPr id="243" name="Google Shape;243;p39"/>
          <p:cNvSpPr txBox="1"/>
          <p:nvPr/>
        </p:nvSpPr>
        <p:spPr>
          <a:xfrm>
            <a:off x="1457650" y="4443725"/>
            <a:ext cx="297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NRP Bluefield 2 - </a:t>
            </a:r>
            <a:r>
              <a:rPr lang="en">
                <a:solidFill>
                  <a:schemeClr val="lt1"/>
                </a:solidFill>
              </a:rPr>
              <a:t>Running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4" name="Google Shape;244;p39"/>
          <p:cNvSpPr/>
          <p:nvPr/>
        </p:nvSpPr>
        <p:spPr>
          <a:xfrm rot="5400000">
            <a:off x="1292674" y="4076751"/>
            <a:ext cx="210600" cy="202800"/>
          </a:xfrm>
          <a:prstGeom prst="sun">
            <a:avLst>
              <a:gd fmla="val 25000" name="adj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</p:txBody>
      </p:sp>
      <p:sp>
        <p:nvSpPr>
          <p:cNvPr id="245" name="Google Shape;245;p39"/>
          <p:cNvSpPr txBox="1"/>
          <p:nvPr/>
        </p:nvSpPr>
        <p:spPr>
          <a:xfrm>
            <a:off x="1457650" y="3986525"/>
            <a:ext cx="297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NRP Bluefield 2 - </a:t>
            </a:r>
            <a:r>
              <a:rPr lang="en">
                <a:solidFill>
                  <a:schemeClr val="lt1"/>
                </a:solidFill>
              </a:rPr>
              <a:t>Shipping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35" name="Google Shape;235;p39"/>
          <p:cNvPicPr preferRelativeResize="0"/>
          <p:nvPr/>
        </p:nvPicPr>
        <p:blipFill rotWithShape="1">
          <a:blip r:embed="rId7">
            <a:alphaModFix/>
          </a:blip>
          <a:srcRect b="10456" l="12241" r="11816" t="10685"/>
          <a:stretch/>
        </p:blipFill>
        <p:spPr>
          <a:xfrm>
            <a:off x="3298050" y="2024475"/>
            <a:ext cx="632699" cy="27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9"/>
          <p:cNvPicPr preferRelativeResize="0"/>
          <p:nvPr/>
        </p:nvPicPr>
        <p:blipFill rotWithShape="1">
          <a:blip r:embed="rId8">
            <a:alphaModFix/>
          </a:blip>
          <a:srcRect b="31088" l="5003" r="4029" t="15246"/>
          <a:stretch/>
        </p:blipFill>
        <p:spPr>
          <a:xfrm>
            <a:off x="2899871" y="3443373"/>
            <a:ext cx="1342074" cy="2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9"/>
          <p:cNvSpPr/>
          <p:nvPr/>
        </p:nvSpPr>
        <p:spPr>
          <a:xfrm rot="5400000">
            <a:off x="5663075" y="2345725"/>
            <a:ext cx="210600" cy="202800"/>
          </a:xfrm>
          <a:prstGeom prst="sun">
            <a:avLst>
              <a:gd fmla="val 25000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0"/>
          <p:cNvSpPr/>
          <p:nvPr/>
        </p:nvSpPr>
        <p:spPr>
          <a:xfrm>
            <a:off x="4849650" y="2719403"/>
            <a:ext cx="3200100" cy="2245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40"/>
          <p:cNvSpPr/>
          <p:nvPr/>
        </p:nvSpPr>
        <p:spPr>
          <a:xfrm>
            <a:off x="2058812" y="2189503"/>
            <a:ext cx="2444100" cy="2421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0"/>
          <p:cNvSpPr/>
          <p:nvPr/>
        </p:nvSpPr>
        <p:spPr>
          <a:xfrm>
            <a:off x="6537051" y="151350"/>
            <a:ext cx="2359200" cy="2386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4" name="Google Shape;254;p40"/>
          <p:cNvCxnSpPr>
            <a:stCxn id="255" idx="0"/>
            <a:endCxn id="256" idx="4"/>
          </p:cNvCxnSpPr>
          <p:nvPr/>
        </p:nvCxnSpPr>
        <p:spPr>
          <a:xfrm>
            <a:off x="6202816" y="2784134"/>
            <a:ext cx="874800" cy="13587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7" name="Google Shape;257;p40"/>
          <p:cNvCxnSpPr>
            <a:stCxn id="256" idx="4"/>
            <a:endCxn id="258" idx="0"/>
          </p:cNvCxnSpPr>
          <p:nvPr/>
        </p:nvCxnSpPr>
        <p:spPr>
          <a:xfrm flipH="1">
            <a:off x="6649263" y="4142891"/>
            <a:ext cx="428400" cy="4341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9" name="Google Shape;259;p40"/>
          <p:cNvCxnSpPr>
            <a:stCxn id="256" idx="4"/>
            <a:endCxn id="260" idx="0"/>
          </p:cNvCxnSpPr>
          <p:nvPr/>
        </p:nvCxnSpPr>
        <p:spPr>
          <a:xfrm>
            <a:off x="7077663" y="4142891"/>
            <a:ext cx="457200" cy="4341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40"/>
          <p:cNvCxnSpPr>
            <a:stCxn id="256" idx="4"/>
            <a:endCxn id="262" idx="0"/>
          </p:cNvCxnSpPr>
          <p:nvPr/>
        </p:nvCxnSpPr>
        <p:spPr>
          <a:xfrm>
            <a:off x="7077663" y="4142891"/>
            <a:ext cx="0" cy="4341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2" name="Google Shape;262;p40"/>
          <p:cNvSpPr/>
          <p:nvPr/>
        </p:nvSpPr>
        <p:spPr>
          <a:xfrm>
            <a:off x="6813071" y="4576893"/>
            <a:ext cx="529200" cy="271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b="1" sz="1100"/>
          </a:p>
        </p:txBody>
      </p:sp>
      <p:sp>
        <p:nvSpPr>
          <p:cNvPr id="255" name="Google Shape;255;p40"/>
          <p:cNvSpPr/>
          <p:nvPr/>
        </p:nvSpPr>
        <p:spPr>
          <a:xfrm>
            <a:off x="5748016" y="2784134"/>
            <a:ext cx="909600" cy="4287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SN3700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200G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40"/>
          <p:cNvSpPr/>
          <p:nvPr/>
        </p:nvSpPr>
        <p:spPr>
          <a:xfrm>
            <a:off x="6539775" y="4237517"/>
            <a:ext cx="1075800" cy="1866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Juniper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10G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4" name="Google Shape;264;p40"/>
          <p:cNvCxnSpPr>
            <a:stCxn id="265" idx="0"/>
            <a:endCxn id="266" idx="2"/>
          </p:cNvCxnSpPr>
          <p:nvPr/>
        </p:nvCxnSpPr>
        <p:spPr>
          <a:xfrm rot="10800000">
            <a:off x="3969001" y="1986990"/>
            <a:ext cx="4200" cy="2721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267" name="Google Shape;267;p40"/>
          <p:cNvCxnSpPr>
            <a:stCxn id="268" idx="1"/>
            <a:endCxn id="266" idx="3"/>
          </p:cNvCxnSpPr>
          <p:nvPr/>
        </p:nvCxnSpPr>
        <p:spPr>
          <a:xfrm rot="10800000">
            <a:off x="4423806" y="1636715"/>
            <a:ext cx="2313000" cy="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269" name="Google Shape;269;p40"/>
          <p:cNvSpPr/>
          <p:nvPr/>
        </p:nvSpPr>
        <p:spPr>
          <a:xfrm>
            <a:off x="397063" y="731325"/>
            <a:ext cx="1335000" cy="1256400"/>
          </a:xfrm>
          <a:prstGeom prst="rect">
            <a:avLst/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CENIC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PACWAVE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Angeles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66" name="Google Shape;266;p40"/>
          <p:cNvSpPr/>
          <p:nvPr/>
        </p:nvSpPr>
        <p:spPr>
          <a:xfrm>
            <a:off x="3514149" y="1286312"/>
            <a:ext cx="909600" cy="700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Oasis 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½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100/400G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0" name="Google Shape;270;p40"/>
          <p:cNvCxnSpPr>
            <a:stCxn id="268" idx="0"/>
            <a:endCxn id="271" idx="2"/>
          </p:cNvCxnSpPr>
          <p:nvPr/>
        </p:nvCxnSpPr>
        <p:spPr>
          <a:xfrm rot="10800000">
            <a:off x="6937656" y="1048415"/>
            <a:ext cx="284400" cy="2379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272" name="Google Shape;272;p40"/>
          <p:cNvCxnSpPr>
            <a:stCxn id="268" idx="0"/>
            <a:endCxn id="273" idx="2"/>
          </p:cNvCxnSpPr>
          <p:nvPr/>
        </p:nvCxnSpPr>
        <p:spPr>
          <a:xfrm flipH="1" rot="10800000">
            <a:off x="7222056" y="1048415"/>
            <a:ext cx="296400" cy="2379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274" name="Google Shape;274;p40"/>
          <p:cNvSpPr/>
          <p:nvPr/>
        </p:nvSpPr>
        <p:spPr>
          <a:xfrm>
            <a:off x="6736819" y="2046903"/>
            <a:ext cx="970500" cy="399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opennsa UCSD</a:t>
            </a:r>
            <a:endParaRPr sz="1100"/>
          </a:p>
        </p:txBody>
      </p:sp>
      <p:cxnSp>
        <p:nvCxnSpPr>
          <p:cNvPr id="275" name="Google Shape;275;p40"/>
          <p:cNvCxnSpPr>
            <a:stCxn id="274" idx="0"/>
            <a:endCxn id="268" idx="2"/>
          </p:cNvCxnSpPr>
          <p:nvPr/>
        </p:nvCxnSpPr>
        <p:spPr>
          <a:xfrm rot="10800000">
            <a:off x="7222069" y="1987203"/>
            <a:ext cx="0" cy="597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8" name="Google Shape;258;p40"/>
          <p:cNvSpPr/>
          <p:nvPr/>
        </p:nvSpPr>
        <p:spPr>
          <a:xfrm>
            <a:off x="6384651" y="4576891"/>
            <a:ext cx="529200" cy="271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S1</a:t>
            </a:r>
            <a:endParaRPr sz="1100"/>
          </a:p>
        </p:txBody>
      </p:sp>
      <p:sp>
        <p:nvSpPr>
          <p:cNvPr id="260" name="Google Shape;260;p40"/>
          <p:cNvSpPr/>
          <p:nvPr/>
        </p:nvSpPr>
        <p:spPr>
          <a:xfrm>
            <a:off x="7270273" y="4576893"/>
            <a:ext cx="529200" cy="271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100"/>
          </a:p>
        </p:txBody>
      </p:sp>
      <p:cxnSp>
        <p:nvCxnSpPr>
          <p:cNvPr id="276" name="Google Shape;276;p40"/>
          <p:cNvCxnSpPr>
            <a:stCxn id="263" idx="2"/>
            <a:endCxn id="260" idx="0"/>
          </p:cNvCxnSpPr>
          <p:nvPr/>
        </p:nvCxnSpPr>
        <p:spPr>
          <a:xfrm>
            <a:off x="7077675" y="4424117"/>
            <a:ext cx="457200" cy="1527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277" name="Google Shape;277;p40"/>
          <p:cNvCxnSpPr>
            <a:stCxn id="263" idx="2"/>
            <a:endCxn id="258" idx="0"/>
          </p:cNvCxnSpPr>
          <p:nvPr/>
        </p:nvCxnSpPr>
        <p:spPr>
          <a:xfrm flipH="1">
            <a:off x="6649275" y="4424117"/>
            <a:ext cx="428400" cy="1527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278" name="Google Shape;278;p40"/>
          <p:cNvSpPr/>
          <p:nvPr/>
        </p:nvSpPr>
        <p:spPr>
          <a:xfrm>
            <a:off x="3508900" y="500853"/>
            <a:ext cx="909600" cy="518700"/>
          </a:xfrm>
          <a:prstGeom prst="rect">
            <a:avLst/>
          </a:prstGeom>
          <a:solidFill>
            <a:srgbClr val="B45F06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FABRIC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SDNAP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9" name="Google Shape;279;p40"/>
          <p:cNvCxnSpPr>
            <a:stCxn id="280" idx="4"/>
            <a:endCxn id="271" idx="0"/>
          </p:cNvCxnSpPr>
          <p:nvPr/>
        </p:nvCxnSpPr>
        <p:spPr>
          <a:xfrm flipH="1">
            <a:off x="6937669" y="606606"/>
            <a:ext cx="284400" cy="1701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1" name="Google Shape;281;p40"/>
          <p:cNvCxnSpPr>
            <a:stCxn id="280" idx="4"/>
            <a:endCxn id="273" idx="0"/>
          </p:cNvCxnSpPr>
          <p:nvPr/>
        </p:nvCxnSpPr>
        <p:spPr>
          <a:xfrm>
            <a:off x="7222069" y="606606"/>
            <a:ext cx="296400" cy="1701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2" name="Google Shape;282;p40"/>
          <p:cNvSpPr/>
          <p:nvPr/>
        </p:nvSpPr>
        <p:spPr>
          <a:xfrm>
            <a:off x="2140774" y="1286312"/>
            <a:ext cx="909600" cy="700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MX0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400G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3" name="Google Shape;283;p40"/>
          <p:cNvCxnSpPr>
            <a:endCxn id="282" idx="3"/>
          </p:cNvCxnSpPr>
          <p:nvPr/>
        </p:nvCxnSpPr>
        <p:spPr>
          <a:xfrm rot="10800000">
            <a:off x="3050374" y="1636712"/>
            <a:ext cx="463800" cy="0"/>
          </a:xfrm>
          <a:prstGeom prst="straightConnector1">
            <a:avLst/>
          </a:prstGeom>
          <a:noFill/>
          <a:ln cap="flat" cmpd="sng" w="152400">
            <a:solidFill>
              <a:srgbClr val="0000FF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268" name="Google Shape;268;p40"/>
          <p:cNvSpPr/>
          <p:nvPr/>
        </p:nvSpPr>
        <p:spPr>
          <a:xfrm>
            <a:off x="6736806" y="1286315"/>
            <a:ext cx="970500" cy="700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rism-core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100G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40"/>
          <p:cNvSpPr/>
          <p:nvPr/>
        </p:nvSpPr>
        <p:spPr>
          <a:xfrm>
            <a:off x="6673031" y="776706"/>
            <a:ext cx="529200" cy="271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S1</a:t>
            </a:r>
            <a:endParaRPr sz="1100"/>
          </a:p>
        </p:txBody>
      </p:sp>
      <p:sp>
        <p:nvSpPr>
          <p:cNvPr id="273" name="Google Shape;273;p40"/>
          <p:cNvSpPr/>
          <p:nvPr/>
        </p:nvSpPr>
        <p:spPr>
          <a:xfrm>
            <a:off x="7253847" y="776708"/>
            <a:ext cx="529200" cy="271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S2</a:t>
            </a:r>
            <a:endParaRPr sz="1100"/>
          </a:p>
        </p:txBody>
      </p:sp>
      <p:sp>
        <p:nvSpPr>
          <p:cNvPr id="280" name="Google Shape;280;p40"/>
          <p:cNvSpPr/>
          <p:nvPr/>
        </p:nvSpPr>
        <p:spPr>
          <a:xfrm>
            <a:off x="6736819" y="206706"/>
            <a:ext cx="970500" cy="399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site-rm UCSD</a:t>
            </a:r>
            <a:endParaRPr sz="1100"/>
          </a:p>
        </p:txBody>
      </p:sp>
      <p:cxnSp>
        <p:nvCxnSpPr>
          <p:cNvPr id="284" name="Google Shape;284;p40"/>
          <p:cNvCxnSpPr>
            <a:stCxn id="265" idx="1"/>
            <a:endCxn id="285" idx="3"/>
          </p:cNvCxnSpPr>
          <p:nvPr/>
        </p:nvCxnSpPr>
        <p:spPr>
          <a:xfrm rot="10800000">
            <a:off x="3050401" y="2609490"/>
            <a:ext cx="468000" cy="0"/>
          </a:xfrm>
          <a:prstGeom prst="straightConnector1">
            <a:avLst/>
          </a:prstGeom>
          <a:noFill/>
          <a:ln cap="flat" cmpd="sng" w="228600">
            <a:solidFill>
              <a:srgbClr val="0000FF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265" name="Google Shape;265;p40"/>
          <p:cNvSpPr/>
          <p:nvPr/>
        </p:nvSpPr>
        <p:spPr>
          <a:xfrm>
            <a:off x="3518401" y="2259090"/>
            <a:ext cx="909600" cy="700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AS9516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400G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0"/>
          <p:cNvSpPr/>
          <p:nvPr/>
        </p:nvSpPr>
        <p:spPr>
          <a:xfrm>
            <a:off x="2140774" y="2259090"/>
            <a:ext cx="909600" cy="700800"/>
          </a:xfrm>
          <a:prstGeom prst="rect">
            <a:avLst/>
          </a:prstGeom>
          <a:solidFill>
            <a:srgbClr val="CC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PNRP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 nodes</a:t>
            </a:r>
            <a:b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32 U55C FPGAs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64x 100G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40"/>
          <p:cNvSpPr/>
          <p:nvPr/>
        </p:nvSpPr>
        <p:spPr>
          <a:xfrm>
            <a:off x="7874475" y="1186278"/>
            <a:ext cx="909600" cy="900900"/>
          </a:xfrm>
          <a:prstGeom prst="rect">
            <a:avLst/>
          </a:prstGeom>
          <a:solidFill>
            <a:srgbClr val="CC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OAI 5G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O-RAN Xilinx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T1-T2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7" name="Google Shape;287;p40"/>
          <p:cNvCxnSpPr>
            <a:stCxn id="266" idx="0"/>
            <a:endCxn id="278" idx="2"/>
          </p:cNvCxnSpPr>
          <p:nvPr/>
        </p:nvCxnSpPr>
        <p:spPr>
          <a:xfrm rot="10800000">
            <a:off x="3963849" y="1019612"/>
            <a:ext cx="5100" cy="2667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288" name="Google Shape;288;p40"/>
          <p:cNvSpPr/>
          <p:nvPr/>
        </p:nvSpPr>
        <p:spPr>
          <a:xfrm>
            <a:off x="2140774" y="3049690"/>
            <a:ext cx="909600" cy="700800"/>
          </a:xfrm>
          <a:prstGeom prst="rect">
            <a:avLst/>
          </a:prstGeom>
          <a:solidFill>
            <a:srgbClr val="6AA84F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PNRP</a:t>
            </a:r>
            <a:b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 node </a:t>
            </a:r>
            <a:b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64 DGX A100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8x 100G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40"/>
          <p:cNvSpPr/>
          <p:nvPr/>
        </p:nvSpPr>
        <p:spPr>
          <a:xfrm>
            <a:off x="2140774" y="3840290"/>
            <a:ext cx="909600" cy="700800"/>
          </a:xfrm>
          <a:prstGeom prst="rect">
            <a:avLst/>
          </a:prstGeom>
          <a:solidFill>
            <a:srgbClr val="45818E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PNRP</a:t>
            </a:r>
            <a:b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 CPU  nodes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6x 100G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40"/>
          <p:cNvSpPr txBox="1"/>
          <p:nvPr/>
        </p:nvSpPr>
        <p:spPr>
          <a:xfrm>
            <a:off x="11150" y="4366400"/>
            <a:ext cx="5209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PNRP / Nautilus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PRISM / Nautilus dev-cluster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1" name="Google Shape;291;p40"/>
          <p:cNvCxnSpPr>
            <a:stCxn id="269" idx="3"/>
            <a:endCxn id="278" idx="0"/>
          </p:cNvCxnSpPr>
          <p:nvPr/>
        </p:nvCxnSpPr>
        <p:spPr>
          <a:xfrm flipH="1" rot="10800000">
            <a:off x="1732063" y="500925"/>
            <a:ext cx="2231700" cy="858600"/>
          </a:xfrm>
          <a:prstGeom prst="bentConnector4">
            <a:avLst>
              <a:gd fmla="val 8584" name="adj1"/>
              <a:gd fmla="val 127743" name="adj2"/>
            </a:avLst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2" name="Google Shape;292;p40"/>
          <p:cNvSpPr/>
          <p:nvPr/>
        </p:nvSpPr>
        <p:spPr>
          <a:xfrm>
            <a:off x="397050" y="2154055"/>
            <a:ext cx="1335000" cy="423000"/>
          </a:xfrm>
          <a:prstGeom prst="rect">
            <a:avLst/>
          </a:prstGeom>
          <a:solidFill>
            <a:srgbClr val="D5A6BD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Caltech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3" name="Google Shape;293;p40"/>
          <p:cNvCxnSpPr>
            <a:stCxn id="269" idx="2"/>
            <a:endCxn id="292" idx="0"/>
          </p:cNvCxnSpPr>
          <p:nvPr/>
        </p:nvCxnSpPr>
        <p:spPr>
          <a:xfrm flipH="1" rot="-5400000">
            <a:off x="981763" y="2070525"/>
            <a:ext cx="166200" cy="600"/>
          </a:xfrm>
          <a:prstGeom prst="bentConnector3">
            <a:avLst>
              <a:gd fmla="val 50039" name="adj1"/>
            </a:avLst>
          </a:prstGeom>
          <a:noFill/>
          <a:ln cap="flat" cmpd="sng" w="152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4" name="Google Shape;294;p40"/>
          <p:cNvSpPr/>
          <p:nvPr/>
        </p:nvSpPr>
        <p:spPr>
          <a:xfrm>
            <a:off x="4850212" y="1931853"/>
            <a:ext cx="970500" cy="399900"/>
          </a:xfrm>
          <a:prstGeom prst="rect">
            <a:avLst/>
          </a:prstGeom>
          <a:solidFill>
            <a:srgbClr val="00B8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1PB VAST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0"/>
          <p:cNvSpPr/>
          <p:nvPr/>
        </p:nvSpPr>
        <p:spPr>
          <a:xfrm>
            <a:off x="4951315" y="4187255"/>
            <a:ext cx="1031700" cy="300900"/>
          </a:xfrm>
          <a:prstGeom prst="rect">
            <a:avLst/>
          </a:prstGeom>
          <a:solidFill>
            <a:srgbClr val="CC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k8s-gen4-01</a:t>
            </a:r>
            <a:endParaRPr sz="1100"/>
          </a:p>
        </p:txBody>
      </p:sp>
      <p:sp>
        <p:nvSpPr>
          <p:cNvPr id="296" name="Google Shape;296;p40"/>
          <p:cNvSpPr/>
          <p:nvPr/>
        </p:nvSpPr>
        <p:spPr>
          <a:xfrm>
            <a:off x="4951315" y="4589617"/>
            <a:ext cx="1031700" cy="300900"/>
          </a:xfrm>
          <a:prstGeom prst="rect">
            <a:avLst/>
          </a:prstGeom>
          <a:solidFill>
            <a:srgbClr val="CC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k8s-gen4-02</a:t>
            </a:r>
            <a:endParaRPr sz="1100"/>
          </a:p>
        </p:txBody>
      </p:sp>
      <p:cxnSp>
        <p:nvCxnSpPr>
          <p:cNvPr id="297" name="Google Shape;297;p40"/>
          <p:cNvCxnSpPr>
            <a:stCxn id="266" idx="3"/>
            <a:endCxn id="294" idx="0"/>
          </p:cNvCxnSpPr>
          <p:nvPr/>
        </p:nvCxnSpPr>
        <p:spPr>
          <a:xfrm>
            <a:off x="4423749" y="1636712"/>
            <a:ext cx="911700" cy="295200"/>
          </a:xfrm>
          <a:prstGeom prst="bentConnector2">
            <a:avLst/>
          </a:prstGeom>
          <a:noFill/>
          <a:ln cap="flat" cmpd="sng" w="152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40"/>
          <p:cNvCxnSpPr>
            <a:stCxn id="289" idx="3"/>
            <a:endCxn id="265" idx="1"/>
          </p:cNvCxnSpPr>
          <p:nvPr/>
        </p:nvCxnSpPr>
        <p:spPr>
          <a:xfrm flipH="1" rot="10800000">
            <a:off x="3050374" y="2609390"/>
            <a:ext cx="468000" cy="1581300"/>
          </a:xfrm>
          <a:prstGeom prst="bentConnector3">
            <a:avLst>
              <a:gd fmla="val 50003" name="adj1"/>
            </a:avLst>
          </a:prstGeom>
          <a:noFill/>
          <a:ln cap="flat" cmpd="sng" w="1143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9" name="Google Shape;299;p40"/>
          <p:cNvCxnSpPr>
            <a:stCxn id="269" idx="3"/>
            <a:endCxn id="282" idx="1"/>
          </p:cNvCxnSpPr>
          <p:nvPr/>
        </p:nvCxnSpPr>
        <p:spPr>
          <a:xfrm>
            <a:off x="1732063" y="1359525"/>
            <a:ext cx="408600" cy="277200"/>
          </a:xfrm>
          <a:prstGeom prst="bentConnector3">
            <a:avLst>
              <a:gd fmla="val 50014" name="adj1"/>
            </a:avLst>
          </a:prstGeom>
          <a:noFill/>
          <a:ln cap="flat" cmpd="sng" w="152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0" name="Google Shape;300;p40"/>
          <p:cNvCxnSpPr>
            <a:stCxn id="295" idx="3"/>
            <a:endCxn id="255" idx="2"/>
          </p:cNvCxnSpPr>
          <p:nvPr/>
        </p:nvCxnSpPr>
        <p:spPr>
          <a:xfrm flipH="1" rot="10800000">
            <a:off x="5983015" y="3212705"/>
            <a:ext cx="219900" cy="1125000"/>
          </a:xfrm>
          <a:prstGeom prst="bentConnector2">
            <a:avLst/>
          </a:prstGeom>
          <a:noFill/>
          <a:ln cap="flat" cmpd="sng" w="152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Google Shape;301;p40"/>
          <p:cNvCxnSpPr>
            <a:stCxn id="296" idx="3"/>
            <a:endCxn id="255" idx="2"/>
          </p:cNvCxnSpPr>
          <p:nvPr/>
        </p:nvCxnSpPr>
        <p:spPr>
          <a:xfrm flipH="1" rot="10800000">
            <a:off x="5983015" y="3212767"/>
            <a:ext cx="219900" cy="1527300"/>
          </a:xfrm>
          <a:prstGeom prst="bentConnector2">
            <a:avLst/>
          </a:prstGeom>
          <a:noFill/>
          <a:ln cap="flat" cmpd="sng" w="152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2" name="Google Shape;302;p40"/>
          <p:cNvCxnSpPr>
            <a:stCxn id="268" idx="3"/>
            <a:endCxn id="286" idx="1"/>
          </p:cNvCxnSpPr>
          <p:nvPr/>
        </p:nvCxnSpPr>
        <p:spPr>
          <a:xfrm>
            <a:off x="7707306" y="1636715"/>
            <a:ext cx="167100" cy="600"/>
          </a:xfrm>
          <a:prstGeom prst="bentConnector3">
            <a:avLst>
              <a:gd fmla="val 50021" name="adj1"/>
            </a:avLst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40"/>
          <p:cNvCxnSpPr>
            <a:stCxn id="304" idx="2"/>
            <a:endCxn id="269" idx="0"/>
          </p:cNvCxnSpPr>
          <p:nvPr/>
        </p:nvCxnSpPr>
        <p:spPr>
          <a:xfrm flipH="1">
            <a:off x="1064575" y="564868"/>
            <a:ext cx="300" cy="166500"/>
          </a:xfrm>
          <a:prstGeom prst="straightConnector1">
            <a:avLst/>
          </a:prstGeom>
          <a:noFill/>
          <a:ln cap="flat" cmpd="sng" w="152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5" name="Google Shape;305;p40"/>
          <p:cNvCxnSpPr>
            <a:stCxn id="288" idx="3"/>
            <a:endCxn id="265" idx="1"/>
          </p:cNvCxnSpPr>
          <p:nvPr/>
        </p:nvCxnSpPr>
        <p:spPr>
          <a:xfrm flipH="1" rot="10800000">
            <a:off x="3050374" y="2609590"/>
            <a:ext cx="468000" cy="790500"/>
          </a:xfrm>
          <a:prstGeom prst="bentConnector3">
            <a:avLst>
              <a:gd fmla="val 50003" name="adj1"/>
            </a:avLst>
          </a:prstGeom>
          <a:noFill/>
          <a:ln cap="flat" cmpd="sng" w="152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6" name="Google Shape;256;p40"/>
          <p:cNvSpPr/>
          <p:nvPr/>
        </p:nvSpPr>
        <p:spPr>
          <a:xfrm>
            <a:off x="6592413" y="3742991"/>
            <a:ext cx="970500" cy="399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site-rm SDSC</a:t>
            </a:r>
            <a:endParaRPr sz="1100"/>
          </a:p>
        </p:txBody>
      </p:sp>
      <p:cxnSp>
        <p:nvCxnSpPr>
          <p:cNvPr id="306" name="Google Shape;306;p40"/>
          <p:cNvCxnSpPr>
            <a:stCxn id="266" idx="3"/>
            <a:endCxn id="255" idx="0"/>
          </p:cNvCxnSpPr>
          <p:nvPr/>
        </p:nvCxnSpPr>
        <p:spPr>
          <a:xfrm>
            <a:off x="4423749" y="1636712"/>
            <a:ext cx="1779000" cy="1147500"/>
          </a:xfrm>
          <a:prstGeom prst="bentConnector2">
            <a:avLst/>
          </a:prstGeom>
          <a:noFill/>
          <a:ln cap="flat" cmpd="sng" w="1143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7" name="Google Shape;307;p40"/>
          <p:cNvSpPr/>
          <p:nvPr/>
        </p:nvSpPr>
        <p:spPr>
          <a:xfrm>
            <a:off x="4951300" y="3783283"/>
            <a:ext cx="1031700" cy="3009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Ampere Altra 80 core ARM</a:t>
            </a:r>
            <a:endParaRPr sz="800"/>
          </a:p>
        </p:txBody>
      </p:sp>
      <p:sp>
        <p:nvSpPr>
          <p:cNvPr id="308" name="Google Shape;308;p40"/>
          <p:cNvSpPr/>
          <p:nvPr/>
        </p:nvSpPr>
        <p:spPr>
          <a:xfrm>
            <a:off x="4951312" y="3550679"/>
            <a:ext cx="1031700" cy="170100"/>
          </a:xfrm>
          <a:prstGeom prst="rect">
            <a:avLst/>
          </a:prstGeom>
          <a:solidFill>
            <a:srgbClr val="CC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k8s-bf2-01</a:t>
            </a:r>
            <a:endParaRPr sz="800"/>
          </a:p>
        </p:txBody>
      </p:sp>
      <p:cxnSp>
        <p:nvCxnSpPr>
          <p:cNvPr id="309" name="Google Shape;309;p40"/>
          <p:cNvCxnSpPr>
            <a:stCxn id="307" idx="3"/>
            <a:endCxn id="255" idx="2"/>
          </p:cNvCxnSpPr>
          <p:nvPr/>
        </p:nvCxnSpPr>
        <p:spPr>
          <a:xfrm flipH="1" rot="10800000">
            <a:off x="5983000" y="3212833"/>
            <a:ext cx="219900" cy="720900"/>
          </a:xfrm>
          <a:prstGeom prst="bentConnector2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0" name="Google Shape;310;p40"/>
          <p:cNvSpPr/>
          <p:nvPr/>
        </p:nvSpPr>
        <p:spPr>
          <a:xfrm>
            <a:off x="3487962" y="3440403"/>
            <a:ext cx="970500" cy="399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opennsa PNRP</a:t>
            </a:r>
            <a:endParaRPr sz="1100"/>
          </a:p>
        </p:txBody>
      </p:sp>
      <p:cxnSp>
        <p:nvCxnSpPr>
          <p:cNvPr id="311" name="Google Shape;311;p40"/>
          <p:cNvCxnSpPr>
            <a:stCxn id="265" idx="2"/>
            <a:endCxn id="310" idx="0"/>
          </p:cNvCxnSpPr>
          <p:nvPr/>
        </p:nvCxnSpPr>
        <p:spPr>
          <a:xfrm>
            <a:off x="3973201" y="2959890"/>
            <a:ext cx="0" cy="4806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2" name="Google Shape;312;p40"/>
          <p:cNvSpPr/>
          <p:nvPr/>
        </p:nvSpPr>
        <p:spPr>
          <a:xfrm>
            <a:off x="4951312" y="3314294"/>
            <a:ext cx="10317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controller1</a:t>
            </a:r>
            <a:endParaRPr sz="800"/>
          </a:p>
        </p:txBody>
      </p:sp>
      <p:cxnSp>
        <p:nvCxnSpPr>
          <p:cNvPr id="313" name="Google Shape;313;p40"/>
          <p:cNvCxnSpPr>
            <a:stCxn id="255" idx="2"/>
            <a:endCxn id="263" idx="1"/>
          </p:cNvCxnSpPr>
          <p:nvPr/>
        </p:nvCxnSpPr>
        <p:spPr>
          <a:xfrm flipH="1" rot="-5400000">
            <a:off x="5812216" y="3603434"/>
            <a:ext cx="1118100" cy="336900"/>
          </a:xfrm>
          <a:prstGeom prst="bentConnector2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40"/>
          <p:cNvCxnSpPr>
            <a:stCxn id="308" idx="3"/>
            <a:endCxn id="255" idx="2"/>
          </p:cNvCxnSpPr>
          <p:nvPr/>
        </p:nvCxnSpPr>
        <p:spPr>
          <a:xfrm flipH="1" rot="10800000">
            <a:off x="5983012" y="3212729"/>
            <a:ext cx="219900" cy="423000"/>
          </a:xfrm>
          <a:prstGeom prst="bentConnector2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5" name="Google Shape;315;p40"/>
          <p:cNvCxnSpPr>
            <a:stCxn id="312" idx="3"/>
            <a:endCxn id="255" idx="2"/>
          </p:cNvCxnSpPr>
          <p:nvPr/>
        </p:nvCxnSpPr>
        <p:spPr>
          <a:xfrm flipH="1" rot="10800000">
            <a:off x="5983012" y="3212744"/>
            <a:ext cx="219900" cy="186600"/>
          </a:xfrm>
          <a:prstGeom prst="bentConnector2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6" name="Google Shape;316;p40"/>
          <p:cNvSpPr/>
          <p:nvPr/>
        </p:nvSpPr>
        <p:spPr>
          <a:xfrm>
            <a:off x="6561815" y="3341343"/>
            <a:ext cx="1031700" cy="300900"/>
          </a:xfrm>
          <a:prstGeom prst="rect">
            <a:avLst/>
          </a:prstGeom>
          <a:solidFill>
            <a:srgbClr val="CC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Fungible</a:t>
            </a:r>
            <a:endParaRPr sz="1100"/>
          </a:p>
        </p:txBody>
      </p:sp>
      <p:cxnSp>
        <p:nvCxnSpPr>
          <p:cNvPr id="317" name="Google Shape;317;p40"/>
          <p:cNvCxnSpPr>
            <a:stCxn id="316" idx="1"/>
            <a:endCxn id="255" idx="2"/>
          </p:cNvCxnSpPr>
          <p:nvPr/>
        </p:nvCxnSpPr>
        <p:spPr>
          <a:xfrm rot="10800000">
            <a:off x="6202715" y="3212793"/>
            <a:ext cx="359100" cy="279000"/>
          </a:xfrm>
          <a:prstGeom prst="bentConnector2">
            <a:avLst/>
          </a:prstGeom>
          <a:noFill/>
          <a:ln cap="flat" cmpd="sng" w="152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8" name="Google Shape;318;p40"/>
          <p:cNvSpPr txBox="1"/>
          <p:nvPr/>
        </p:nvSpPr>
        <p:spPr>
          <a:xfrm>
            <a:off x="7687275" y="135100"/>
            <a:ext cx="119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Atkinson Hall 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1201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0"/>
          <p:cNvSpPr txBox="1"/>
          <p:nvPr/>
        </p:nvSpPr>
        <p:spPr>
          <a:xfrm>
            <a:off x="6863025" y="2695713"/>
            <a:ext cx="119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SDSC (Q47) 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West Datacenter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0"/>
          <p:cNvSpPr txBox="1"/>
          <p:nvPr/>
        </p:nvSpPr>
        <p:spPr>
          <a:xfrm>
            <a:off x="3316065" y="4272103"/>
            <a:ext cx="1191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SDSC [I-J-K]47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0"/>
          <p:cNvSpPr txBox="1"/>
          <p:nvPr/>
        </p:nvSpPr>
        <p:spPr>
          <a:xfrm>
            <a:off x="4892138" y="882350"/>
            <a:ext cx="85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2x 100G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2" name="Google Shape;322;p40"/>
          <p:cNvCxnSpPr>
            <a:stCxn id="321" idx="1"/>
          </p:cNvCxnSpPr>
          <p:nvPr/>
        </p:nvCxnSpPr>
        <p:spPr>
          <a:xfrm flipH="1">
            <a:off x="3973238" y="1082450"/>
            <a:ext cx="918900" cy="11766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3" name="Google Shape;323;p40"/>
          <p:cNvSpPr txBox="1"/>
          <p:nvPr/>
        </p:nvSpPr>
        <p:spPr>
          <a:xfrm>
            <a:off x="4886551" y="128000"/>
            <a:ext cx="97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2x 100G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4" name="Google Shape;324;p40"/>
          <p:cNvCxnSpPr>
            <a:stCxn id="323" idx="1"/>
          </p:cNvCxnSpPr>
          <p:nvPr/>
        </p:nvCxnSpPr>
        <p:spPr>
          <a:xfrm flipH="1">
            <a:off x="3963751" y="328100"/>
            <a:ext cx="922800" cy="1728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5" name="Google Shape;325;p40"/>
          <p:cNvSpPr txBox="1"/>
          <p:nvPr/>
        </p:nvSpPr>
        <p:spPr>
          <a:xfrm>
            <a:off x="5710213" y="1177700"/>
            <a:ext cx="85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8x 100G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6" name="Google Shape;326;p40"/>
          <p:cNvCxnSpPr>
            <a:stCxn id="325" idx="1"/>
          </p:cNvCxnSpPr>
          <p:nvPr/>
        </p:nvCxnSpPr>
        <p:spPr>
          <a:xfrm flipH="1">
            <a:off x="5335513" y="1377800"/>
            <a:ext cx="374700" cy="5541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7" name="Google Shape;327;p40"/>
          <p:cNvSpPr txBox="1"/>
          <p:nvPr/>
        </p:nvSpPr>
        <p:spPr>
          <a:xfrm>
            <a:off x="4829661" y="2405274"/>
            <a:ext cx="85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6x 100G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8" name="Google Shape;328;p40"/>
          <p:cNvCxnSpPr>
            <a:stCxn id="327" idx="3"/>
            <a:endCxn id="255" idx="0"/>
          </p:cNvCxnSpPr>
          <p:nvPr/>
        </p:nvCxnSpPr>
        <p:spPr>
          <a:xfrm>
            <a:off x="5687361" y="2605374"/>
            <a:ext cx="515400" cy="1788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9" name="Google Shape;329;p40"/>
          <p:cNvCxnSpPr>
            <a:stCxn id="330" idx="1"/>
          </p:cNvCxnSpPr>
          <p:nvPr/>
        </p:nvCxnSpPr>
        <p:spPr>
          <a:xfrm flipH="1">
            <a:off x="3969152" y="709100"/>
            <a:ext cx="917400" cy="5772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0" name="Google Shape;330;p40"/>
          <p:cNvSpPr txBox="1"/>
          <p:nvPr/>
        </p:nvSpPr>
        <p:spPr>
          <a:xfrm>
            <a:off x="4886552" y="509000"/>
            <a:ext cx="97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x 100G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40"/>
          <p:cNvSpPr txBox="1"/>
          <p:nvPr/>
        </p:nvSpPr>
        <p:spPr>
          <a:xfrm>
            <a:off x="6982988" y="3013223"/>
            <a:ext cx="85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8x 100G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2" name="Google Shape;332;p40"/>
          <p:cNvCxnSpPr>
            <a:stCxn id="331" idx="1"/>
          </p:cNvCxnSpPr>
          <p:nvPr/>
        </p:nvCxnSpPr>
        <p:spPr>
          <a:xfrm flipH="1">
            <a:off x="6561788" y="3213323"/>
            <a:ext cx="421200" cy="2784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3" name="Google Shape;333;p40"/>
          <p:cNvCxnSpPr>
            <a:stCxn id="334" idx="1"/>
          </p:cNvCxnSpPr>
          <p:nvPr/>
        </p:nvCxnSpPr>
        <p:spPr>
          <a:xfrm rot="10800000">
            <a:off x="5982888" y="4740125"/>
            <a:ext cx="505800" cy="3234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5" name="Google Shape;335;p40"/>
          <p:cNvCxnSpPr>
            <a:stCxn id="334" idx="1"/>
          </p:cNvCxnSpPr>
          <p:nvPr/>
        </p:nvCxnSpPr>
        <p:spPr>
          <a:xfrm rot="10800000">
            <a:off x="5982888" y="4337825"/>
            <a:ext cx="505800" cy="7257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6" name="Google Shape;336;p40"/>
          <p:cNvSpPr txBox="1"/>
          <p:nvPr/>
        </p:nvSpPr>
        <p:spPr>
          <a:xfrm>
            <a:off x="6488700" y="4863425"/>
            <a:ext cx="143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3x 200G 2x 100G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40"/>
          <p:cNvSpPr txBox="1"/>
          <p:nvPr/>
        </p:nvSpPr>
        <p:spPr>
          <a:xfrm>
            <a:off x="2202013" y="978500"/>
            <a:ext cx="80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6x 100G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8" name="Google Shape;338;p40"/>
          <p:cNvCxnSpPr>
            <a:stCxn id="337" idx="3"/>
          </p:cNvCxnSpPr>
          <p:nvPr/>
        </p:nvCxnSpPr>
        <p:spPr>
          <a:xfrm>
            <a:off x="3007513" y="1178600"/>
            <a:ext cx="506700" cy="4581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4" name="Google Shape;304;p40"/>
          <p:cNvSpPr/>
          <p:nvPr/>
        </p:nvSpPr>
        <p:spPr>
          <a:xfrm>
            <a:off x="397375" y="141868"/>
            <a:ext cx="1335000" cy="423000"/>
          </a:xfrm>
          <a:prstGeom prst="rect">
            <a:avLst/>
          </a:prstGeom>
          <a:solidFill>
            <a:srgbClr val="D5A6BD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StarLight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9" name="Google Shape;339;p40"/>
          <p:cNvCxnSpPr/>
          <p:nvPr/>
        </p:nvCxnSpPr>
        <p:spPr>
          <a:xfrm rot="10800000">
            <a:off x="-7637" y="1359525"/>
            <a:ext cx="404700" cy="0"/>
          </a:xfrm>
          <a:prstGeom prst="straightConnector1">
            <a:avLst/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1"/>
          <p:cNvSpPr/>
          <p:nvPr/>
        </p:nvSpPr>
        <p:spPr>
          <a:xfrm>
            <a:off x="4849650" y="2719400"/>
            <a:ext cx="4186500" cy="2245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1"/>
          <p:cNvSpPr/>
          <p:nvPr/>
        </p:nvSpPr>
        <p:spPr>
          <a:xfrm>
            <a:off x="2058812" y="2189503"/>
            <a:ext cx="2444100" cy="2421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1"/>
          <p:cNvSpPr/>
          <p:nvPr/>
        </p:nvSpPr>
        <p:spPr>
          <a:xfrm>
            <a:off x="6537051" y="151350"/>
            <a:ext cx="2359200" cy="2386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7" name="Google Shape;347;p41"/>
          <p:cNvCxnSpPr>
            <a:stCxn id="348" idx="0"/>
            <a:endCxn id="349" idx="4"/>
          </p:cNvCxnSpPr>
          <p:nvPr/>
        </p:nvCxnSpPr>
        <p:spPr>
          <a:xfrm>
            <a:off x="6202816" y="2784134"/>
            <a:ext cx="874800" cy="13587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0" name="Google Shape;350;p41"/>
          <p:cNvCxnSpPr>
            <a:stCxn id="349" idx="4"/>
            <a:endCxn id="351" idx="0"/>
          </p:cNvCxnSpPr>
          <p:nvPr/>
        </p:nvCxnSpPr>
        <p:spPr>
          <a:xfrm flipH="1">
            <a:off x="6649263" y="4142891"/>
            <a:ext cx="428400" cy="4341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Google Shape;352;p41"/>
          <p:cNvCxnSpPr>
            <a:stCxn id="349" idx="4"/>
            <a:endCxn id="353" idx="0"/>
          </p:cNvCxnSpPr>
          <p:nvPr/>
        </p:nvCxnSpPr>
        <p:spPr>
          <a:xfrm>
            <a:off x="7077663" y="4142891"/>
            <a:ext cx="457200" cy="4341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4" name="Google Shape;354;p41"/>
          <p:cNvCxnSpPr>
            <a:stCxn id="349" idx="4"/>
            <a:endCxn id="355" idx="0"/>
          </p:cNvCxnSpPr>
          <p:nvPr/>
        </p:nvCxnSpPr>
        <p:spPr>
          <a:xfrm>
            <a:off x="7077663" y="4142891"/>
            <a:ext cx="0" cy="4341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5" name="Google Shape;355;p41"/>
          <p:cNvSpPr/>
          <p:nvPr/>
        </p:nvSpPr>
        <p:spPr>
          <a:xfrm>
            <a:off x="6813071" y="4576893"/>
            <a:ext cx="529200" cy="271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b="1" sz="1100"/>
          </a:p>
        </p:txBody>
      </p:sp>
      <p:sp>
        <p:nvSpPr>
          <p:cNvPr id="348" name="Google Shape;348;p41"/>
          <p:cNvSpPr/>
          <p:nvPr/>
        </p:nvSpPr>
        <p:spPr>
          <a:xfrm>
            <a:off x="5748016" y="2784134"/>
            <a:ext cx="909600" cy="4287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SN3700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200G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41"/>
          <p:cNvSpPr/>
          <p:nvPr/>
        </p:nvSpPr>
        <p:spPr>
          <a:xfrm>
            <a:off x="6539775" y="4237517"/>
            <a:ext cx="1075800" cy="1866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Juniper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10G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7" name="Google Shape;357;p41"/>
          <p:cNvCxnSpPr>
            <a:stCxn id="358" idx="0"/>
            <a:endCxn id="359" idx="2"/>
          </p:cNvCxnSpPr>
          <p:nvPr/>
        </p:nvCxnSpPr>
        <p:spPr>
          <a:xfrm rot="10800000">
            <a:off x="3969001" y="1986990"/>
            <a:ext cx="4200" cy="272100"/>
          </a:xfrm>
          <a:prstGeom prst="straightConnector1">
            <a:avLst/>
          </a:prstGeom>
          <a:noFill/>
          <a:ln cap="flat" cmpd="sng" w="152400">
            <a:solidFill>
              <a:srgbClr val="FF00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360" name="Google Shape;360;p41"/>
          <p:cNvCxnSpPr>
            <a:stCxn id="361" idx="1"/>
            <a:endCxn id="359" idx="3"/>
          </p:cNvCxnSpPr>
          <p:nvPr/>
        </p:nvCxnSpPr>
        <p:spPr>
          <a:xfrm rot="10800000">
            <a:off x="4423806" y="1636715"/>
            <a:ext cx="2313000" cy="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359" name="Google Shape;359;p41"/>
          <p:cNvSpPr/>
          <p:nvPr/>
        </p:nvSpPr>
        <p:spPr>
          <a:xfrm>
            <a:off x="3514149" y="1286312"/>
            <a:ext cx="909600" cy="700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Oasis 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½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400G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2" name="Google Shape;362;p41"/>
          <p:cNvCxnSpPr>
            <a:stCxn id="361" idx="0"/>
            <a:endCxn id="363" idx="2"/>
          </p:cNvCxnSpPr>
          <p:nvPr/>
        </p:nvCxnSpPr>
        <p:spPr>
          <a:xfrm rot="10800000">
            <a:off x="6937656" y="1048415"/>
            <a:ext cx="284400" cy="2379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364" name="Google Shape;364;p41"/>
          <p:cNvCxnSpPr>
            <a:stCxn id="361" idx="0"/>
            <a:endCxn id="365" idx="2"/>
          </p:cNvCxnSpPr>
          <p:nvPr/>
        </p:nvCxnSpPr>
        <p:spPr>
          <a:xfrm flipH="1" rot="10800000">
            <a:off x="7222056" y="1048415"/>
            <a:ext cx="296400" cy="2379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366" name="Google Shape;366;p41"/>
          <p:cNvSpPr/>
          <p:nvPr/>
        </p:nvSpPr>
        <p:spPr>
          <a:xfrm>
            <a:off x="6736819" y="2046903"/>
            <a:ext cx="970500" cy="399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opennsa UCSD</a:t>
            </a:r>
            <a:endParaRPr sz="1100"/>
          </a:p>
        </p:txBody>
      </p:sp>
      <p:cxnSp>
        <p:nvCxnSpPr>
          <p:cNvPr id="367" name="Google Shape;367;p41"/>
          <p:cNvCxnSpPr>
            <a:stCxn id="366" idx="0"/>
            <a:endCxn id="361" idx="2"/>
          </p:cNvCxnSpPr>
          <p:nvPr/>
        </p:nvCxnSpPr>
        <p:spPr>
          <a:xfrm rot="10800000">
            <a:off x="7222069" y="1987203"/>
            <a:ext cx="0" cy="597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1" name="Google Shape;351;p41"/>
          <p:cNvSpPr/>
          <p:nvPr/>
        </p:nvSpPr>
        <p:spPr>
          <a:xfrm>
            <a:off x="6384651" y="4576891"/>
            <a:ext cx="529200" cy="271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S1</a:t>
            </a:r>
            <a:endParaRPr sz="1100"/>
          </a:p>
        </p:txBody>
      </p:sp>
      <p:sp>
        <p:nvSpPr>
          <p:cNvPr id="353" name="Google Shape;353;p41"/>
          <p:cNvSpPr/>
          <p:nvPr/>
        </p:nvSpPr>
        <p:spPr>
          <a:xfrm>
            <a:off x="7270273" y="4576893"/>
            <a:ext cx="529200" cy="271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100"/>
          </a:p>
        </p:txBody>
      </p:sp>
      <p:cxnSp>
        <p:nvCxnSpPr>
          <p:cNvPr id="368" name="Google Shape;368;p41"/>
          <p:cNvCxnSpPr>
            <a:stCxn id="356" idx="2"/>
            <a:endCxn id="353" idx="0"/>
          </p:cNvCxnSpPr>
          <p:nvPr/>
        </p:nvCxnSpPr>
        <p:spPr>
          <a:xfrm>
            <a:off x="7077675" y="4424117"/>
            <a:ext cx="457200" cy="1527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369" name="Google Shape;369;p41"/>
          <p:cNvCxnSpPr>
            <a:stCxn id="356" idx="2"/>
            <a:endCxn id="351" idx="0"/>
          </p:cNvCxnSpPr>
          <p:nvPr/>
        </p:nvCxnSpPr>
        <p:spPr>
          <a:xfrm flipH="1">
            <a:off x="6649275" y="4424117"/>
            <a:ext cx="428400" cy="1527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370" name="Google Shape;370;p41"/>
          <p:cNvSpPr/>
          <p:nvPr/>
        </p:nvSpPr>
        <p:spPr>
          <a:xfrm>
            <a:off x="3508900" y="500853"/>
            <a:ext cx="909600" cy="518700"/>
          </a:xfrm>
          <a:prstGeom prst="rect">
            <a:avLst/>
          </a:prstGeom>
          <a:solidFill>
            <a:srgbClr val="B45F06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FABRIC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SDNAP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1" name="Google Shape;371;p41"/>
          <p:cNvCxnSpPr>
            <a:stCxn id="372" idx="4"/>
            <a:endCxn id="363" idx="0"/>
          </p:cNvCxnSpPr>
          <p:nvPr/>
        </p:nvCxnSpPr>
        <p:spPr>
          <a:xfrm flipH="1">
            <a:off x="6937669" y="606606"/>
            <a:ext cx="284400" cy="1701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3" name="Google Shape;373;p41"/>
          <p:cNvCxnSpPr>
            <a:stCxn id="372" idx="4"/>
            <a:endCxn id="365" idx="0"/>
          </p:cNvCxnSpPr>
          <p:nvPr/>
        </p:nvCxnSpPr>
        <p:spPr>
          <a:xfrm>
            <a:off x="7222069" y="606606"/>
            <a:ext cx="296400" cy="1701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4" name="Google Shape;374;p41"/>
          <p:cNvSpPr/>
          <p:nvPr/>
        </p:nvSpPr>
        <p:spPr>
          <a:xfrm>
            <a:off x="2140774" y="1286312"/>
            <a:ext cx="909600" cy="700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MX0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400G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5" name="Google Shape;375;p41"/>
          <p:cNvCxnSpPr>
            <a:endCxn id="374" idx="3"/>
          </p:cNvCxnSpPr>
          <p:nvPr/>
        </p:nvCxnSpPr>
        <p:spPr>
          <a:xfrm rot="10800000">
            <a:off x="3050374" y="1636712"/>
            <a:ext cx="463800" cy="0"/>
          </a:xfrm>
          <a:prstGeom prst="straightConnector1">
            <a:avLst/>
          </a:prstGeom>
          <a:noFill/>
          <a:ln cap="flat" cmpd="sng" w="152400">
            <a:solidFill>
              <a:srgbClr val="FF0000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361" name="Google Shape;361;p41"/>
          <p:cNvSpPr/>
          <p:nvPr/>
        </p:nvSpPr>
        <p:spPr>
          <a:xfrm>
            <a:off x="6736806" y="1286315"/>
            <a:ext cx="970500" cy="700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rism-core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100G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1"/>
          <p:cNvSpPr/>
          <p:nvPr/>
        </p:nvSpPr>
        <p:spPr>
          <a:xfrm>
            <a:off x="6673031" y="776706"/>
            <a:ext cx="529200" cy="271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S1</a:t>
            </a:r>
            <a:endParaRPr sz="1100"/>
          </a:p>
        </p:txBody>
      </p:sp>
      <p:sp>
        <p:nvSpPr>
          <p:cNvPr id="365" name="Google Shape;365;p41"/>
          <p:cNvSpPr/>
          <p:nvPr/>
        </p:nvSpPr>
        <p:spPr>
          <a:xfrm>
            <a:off x="7253847" y="776708"/>
            <a:ext cx="529200" cy="271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S2</a:t>
            </a:r>
            <a:endParaRPr sz="1100"/>
          </a:p>
        </p:txBody>
      </p:sp>
      <p:sp>
        <p:nvSpPr>
          <p:cNvPr id="372" name="Google Shape;372;p41"/>
          <p:cNvSpPr/>
          <p:nvPr/>
        </p:nvSpPr>
        <p:spPr>
          <a:xfrm>
            <a:off x="6736819" y="206706"/>
            <a:ext cx="970500" cy="399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site-rm UCSD</a:t>
            </a:r>
            <a:endParaRPr sz="1100"/>
          </a:p>
        </p:txBody>
      </p:sp>
      <p:cxnSp>
        <p:nvCxnSpPr>
          <p:cNvPr id="376" name="Google Shape;376;p41"/>
          <p:cNvCxnSpPr>
            <a:stCxn id="358" idx="1"/>
            <a:endCxn id="377" idx="3"/>
          </p:cNvCxnSpPr>
          <p:nvPr/>
        </p:nvCxnSpPr>
        <p:spPr>
          <a:xfrm rot="10800000">
            <a:off x="3050401" y="2609490"/>
            <a:ext cx="468000" cy="0"/>
          </a:xfrm>
          <a:prstGeom prst="straightConnector1">
            <a:avLst/>
          </a:prstGeom>
          <a:noFill/>
          <a:ln cap="flat" cmpd="sng" w="228600">
            <a:solidFill>
              <a:srgbClr val="0000FF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358" name="Google Shape;358;p41"/>
          <p:cNvSpPr/>
          <p:nvPr/>
        </p:nvSpPr>
        <p:spPr>
          <a:xfrm>
            <a:off x="3518401" y="2259090"/>
            <a:ext cx="909600" cy="700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AS9516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400G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41"/>
          <p:cNvSpPr/>
          <p:nvPr/>
        </p:nvSpPr>
        <p:spPr>
          <a:xfrm>
            <a:off x="2140774" y="2259090"/>
            <a:ext cx="909600" cy="700800"/>
          </a:xfrm>
          <a:prstGeom prst="rect">
            <a:avLst/>
          </a:prstGeom>
          <a:solidFill>
            <a:srgbClr val="CC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PNRP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 nodes</a:t>
            </a:r>
            <a:b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32 U55C FPGAs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64x 100G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41"/>
          <p:cNvSpPr/>
          <p:nvPr/>
        </p:nvSpPr>
        <p:spPr>
          <a:xfrm>
            <a:off x="7874475" y="1186278"/>
            <a:ext cx="909600" cy="900900"/>
          </a:xfrm>
          <a:prstGeom prst="rect">
            <a:avLst/>
          </a:prstGeom>
          <a:solidFill>
            <a:srgbClr val="CC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OAI 5G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O-RAN Xilinx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T1-T2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9" name="Google Shape;379;p41"/>
          <p:cNvCxnSpPr>
            <a:stCxn id="359" idx="0"/>
            <a:endCxn id="370" idx="2"/>
          </p:cNvCxnSpPr>
          <p:nvPr/>
        </p:nvCxnSpPr>
        <p:spPr>
          <a:xfrm rot="10800000">
            <a:off x="3963849" y="1019612"/>
            <a:ext cx="5100" cy="266700"/>
          </a:xfrm>
          <a:prstGeom prst="straightConnector1">
            <a:avLst/>
          </a:prstGeom>
          <a:noFill/>
          <a:ln cap="flat" cmpd="sng" w="152400">
            <a:solidFill>
              <a:srgbClr val="FF0000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380" name="Google Shape;380;p41"/>
          <p:cNvSpPr/>
          <p:nvPr/>
        </p:nvSpPr>
        <p:spPr>
          <a:xfrm>
            <a:off x="2140774" y="3049690"/>
            <a:ext cx="909600" cy="700800"/>
          </a:xfrm>
          <a:prstGeom prst="rect">
            <a:avLst/>
          </a:prstGeom>
          <a:solidFill>
            <a:srgbClr val="6AA84F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PNRP</a:t>
            </a:r>
            <a:b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 node </a:t>
            </a:r>
            <a:b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64 DGX A100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8x 100G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1"/>
          <p:cNvSpPr/>
          <p:nvPr/>
        </p:nvSpPr>
        <p:spPr>
          <a:xfrm>
            <a:off x="2140774" y="3840290"/>
            <a:ext cx="909600" cy="700800"/>
          </a:xfrm>
          <a:prstGeom prst="rect">
            <a:avLst/>
          </a:prstGeom>
          <a:solidFill>
            <a:srgbClr val="45818E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PNRP</a:t>
            </a:r>
            <a:b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 CPU  nodes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6x 100G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1"/>
          <p:cNvSpPr txBox="1"/>
          <p:nvPr/>
        </p:nvSpPr>
        <p:spPr>
          <a:xfrm>
            <a:off x="11150" y="4366400"/>
            <a:ext cx="5209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PNRP / Nautilus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PRISM / Nautilus dev-cluster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3" name="Google Shape;383;p41"/>
          <p:cNvCxnSpPr>
            <a:endCxn id="370" idx="0"/>
          </p:cNvCxnSpPr>
          <p:nvPr/>
        </p:nvCxnSpPr>
        <p:spPr>
          <a:xfrm flipH="1" rot="10800000">
            <a:off x="1727800" y="500853"/>
            <a:ext cx="2235900" cy="858300"/>
          </a:xfrm>
          <a:prstGeom prst="bentConnector4">
            <a:avLst>
              <a:gd fmla="val 9346" name="adj1"/>
              <a:gd fmla="val 127744" name="adj2"/>
            </a:avLst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4" name="Google Shape;384;p41"/>
          <p:cNvCxnSpPr>
            <a:stCxn id="385" idx="2"/>
            <a:endCxn id="386" idx="0"/>
          </p:cNvCxnSpPr>
          <p:nvPr/>
        </p:nvCxnSpPr>
        <p:spPr>
          <a:xfrm flipH="1" rot="-5400000">
            <a:off x="981763" y="2070525"/>
            <a:ext cx="166200" cy="600"/>
          </a:xfrm>
          <a:prstGeom prst="bentConnector3">
            <a:avLst>
              <a:gd fmla="val 50039" name="adj1"/>
            </a:avLst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7" name="Google Shape;387;p41"/>
          <p:cNvSpPr/>
          <p:nvPr/>
        </p:nvSpPr>
        <p:spPr>
          <a:xfrm>
            <a:off x="4850212" y="1931853"/>
            <a:ext cx="970500" cy="399900"/>
          </a:xfrm>
          <a:prstGeom prst="rect">
            <a:avLst/>
          </a:prstGeom>
          <a:solidFill>
            <a:srgbClr val="00B8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1PB VAST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41"/>
          <p:cNvSpPr/>
          <p:nvPr/>
        </p:nvSpPr>
        <p:spPr>
          <a:xfrm>
            <a:off x="4951315" y="4187255"/>
            <a:ext cx="1031700" cy="300900"/>
          </a:xfrm>
          <a:prstGeom prst="rect">
            <a:avLst/>
          </a:prstGeom>
          <a:solidFill>
            <a:srgbClr val="CC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k8s-gen4-01</a:t>
            </a:r>
            <a:endParaRPr sz="1100"/>
          </a:p>
        </p:txBody>
      </p:sp>
      <p:sp>
        <p:nvSpPr>
          <p:cNvPr id="389" name="Google Shape;389;p41"/>
          <p:cNvSpPr/>
          <p:nvPr/>
        </p:nvSpPr>
        <p:spPr>
          <a:xfrm>
            <a:off x="4951315" y="4589617"/>
            <a:ext cx="1031700" cy="300900"/>
          </a:xfrm>
          <a:prstGeom prst="rect">
            <a:avLst/>
          </a:prstGeom>
          <a:solidFill>
            <a:srgbClr val="CC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k8s-gen4-02</a:t>
            </a:r>
            <a:endParaRPr sz="1100"/>
          </a:p>
        </p:txBody>
      </p:sp>
      <p:cxnSp>
        <p:nvCxnSpPr>
          <p:cNvPr id="390" name="Google Shape;390;p41"/>
          <p:cNvCxnSpPr>
            <a:stCxn id="359" idx="3"/>
            <a:endCxn id="387" idx="0"/>
          </p:cNvCxnSpPr>
          <p:nvPr/>
        </p:nvCxnSpPr>
        <p:spPr>
          <a:xfrm>
            <a:off x="4423749" y="1636712"/>
            <a:ext cx="911700" cy="295200"/>
          </a:xfrm>
          <a:prstGeom prst="bentConnector2">
            <a:avLst/>
          </a:prstGeom>
          <a:noFill/>
          <a:ln cap="flat" cmpd="sng" w="152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41"/>
          <p:cNvCxnSpPr>
            <a:stCxn id="381" idx="3"/>
            <a:endCxn id="358" idx="1"/>
          </p:cNvCxnSpPr>
          <p:nvPr/>
        </p:nvCxnSpPr>
        <p:spPr>
          <a:xfrm flipH="1" rot="10800000">
            <a:off x="3050374" y="2609390"/>
            <a:ext cx="468000" cy="1581300"/>
          </a:xfrm>
          <a:prstGeom prst="bentConnector3">
            <a:avLst>
              <a:gd fmla="val 50003" name="adj1"/>
            </a:avLst>
          </a:prstGeom>
          <a:noFill/>
          <a:ln cap="flat" cmpd="sng" w="1143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2" name="Google Shape;392;p41"/>
          <p:cNvCxnSpPr>
            <a:stCxn id="385" idx="3"/>
            <a:endCxn id="374" idx="1"/>
          </p:cNvCxnSpPr>
          <p:nvPr/>
        </p:nvCxnSpPr>
        <p:spPr>
          <a:xfrm>
            <a:off x="1732063" y="1359525"/>
            <a:ext cx="408600" cy="277200"/>
          </a:xfrm>
          <a:prstGeom prst="bentConnector3">
            <a:avLst>
              <a:gd fmla="val 50014" name="adj1"/>
            </a:avLst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3" name="Google Shape;393;p41"/>
          <p:cNvCxnSpPr>
            <a:stCxn id="388" idx="3"/>
            <a:endCxn id="348" idx="2"/>
          </p:cNvCxnSpPr>
          <p:nvPr/>
        </p:nvCxnSpPr>
        <p:spPr>
          <a:xfrm flipH="1" rot="10800000">
            <a:off x="5983015" y="3212705"/>
            <a:ext cx="219900" cy="1125000"/>
          </a:xfrm>
          <a:prstGeom prst="bentConnector2">
            <a:avLst/>
          </a:prstGeom>
          <a:noFill/>
          <a:ln cap="flat" cmpd="sng" w="152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4" name="Google Shape;394;p41"/>
          <p:cNvCxnSpPr>
            <a:stCxn id="389" idx="3"/>
            <a:endCxn id="348" idx="2"/>
          </p:cNvCxnSpPr>
          <p:nvPr/>
        </p:nvCxnSpPr>
        <p:spPr>
          <a:xfrm flipH="1" rot="10800000">
            <a:off x="5983015" y="3212767"/>
            <a:ext cx="219900" cy="1527300"/>
          </a:xfrm>
          <a:prstGeom prst="bentConnector2">
            <a:avLst/>
          </a:prstGeom>
          <a:noFill/>
          <a:ln cap="flat" cmpd="sng" w="152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5" name="Google Shape;395;p41"/>
          <p:cNvCxnSpPr>
            <a:stCxn id="361" idx="3"/>
            <a:endCxn id="378" idx="1"/>
          </p:cNvCxnSpPr>
          <p:nvPr/>
        </p:nvCxnSpPr>
        <p:spPr>
          <a:xfrm>
            <a:off x="7707306" y="1636715"/>
            <a:ext cx="167100" cy="600"/>
          </a:xfrm>
          <a:prstGeom prst="bentConnector3">
            <a:avLst>
              <a:gd fmla="val 50021" name="adj1"/>
            </a:avLst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6" name="Google Shape;396;p41"/>
          <p:cNvCxnSpPr>
            <a:stCxn id="380" idx="3"/>
            <a:endCxn id="358" idx="1"/>
          </p:cNvCxnSpPr>
          <p:nvPr/>
        </p:nvCxnSpPr>
        <p:spPr>
          <a:xfrm flipH="1" rot="10800000">
            <a:off x="3050374" y="2609590"/>
            <a:ext cx="468000" cy="790500"/>
          </a:xfrm>
          <a:prstGeom prst="bentConnector3">
            <a:avLst>
              <a:gd fmla="val 50003" name="adj1"/>
            </a:avLst>
          </a:prstGeom>
          <a:noFill/>
          <a:ln cap="flat" cmpd="sng" w="152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9" name="Google Shape;349;p41"/>
          <p:cNvSpPr/>
          <p:nvPr/>
        </p:nvSpPr>
        <p:spPr>
          <a:xfrm>
            <a:off x="6592413" y="3742991"/>
            <a:ext cx="970500" cy="399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site-rm SDSC</a:t>
            </a:r>
            <a:endParaRPr sz="1100"/>
          </a:p>
        </p:txBody>
      </p:sp>
      <p:cxnSp>
        <p:nvCxnSpPr>
          <p:cNvPr id="397" name="Google Shape;397;p41"/>
          <p:cNvCxnSpPr>
            <a:stCxn id="358" idx="3"/>
            <a:endCxn id="348" idx="0"/>
          </p:cNvCxnSpPr>
          <p:nvPr/>
        </p:nvCxnSpPr>
        <p:spPr>
          <a:xfrm>
            <a:off x="4428001" y="2609490"/>
            <a:ext cx="1774800" cy="174600"/>
          </a:xfrm>
          <a:prstGeom prst="bentConnector2">
            <a:avLst/>
          </a:prstGeom>
          <a:noFill/>
          <a:ln cap="flat" cmpd="sng" w="1143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8" name="Google Shape;398;p41"/>
          <p:cNvSpPr/>
          <p:nvPr/>
        </p:nvSpPr>
        <p:spPr>
          <a:xfrm>
            <a:off x="4951300" y="3783283"/>
            <a:ext cx="1031700" cy="3009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Ampere Altra 80 core ARM</a:t>
            </a:r>
            <a:endParaRPr sz="800"/>
          </a:p>
        </p:txBody>
      </p:sp>
      <p:sp>
        <p:nvSpPr>
          <p:cNvPr id="399" name="Google Shape;399;p41"/>
          <p:cNvSpPr/>
          <p:nvPr/>
        </p:nvSpPr>
        <p:spPr>
          <a:xfrm>
            <a:off x="4951312" y="3550679"/>
            <a:ext cx="1031700" cy="170100"/>
          </a:xfrm>
          <a:prstGeom prst="rect">
            <a:avLst/>
          </a:prstGeom>
          <a:solidFill>
            <a:srgbClr val="CC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k8s-bf2-01</a:t>
            </a:r>
            <a:endParaRPr sz="800"/>
          </a:p>
        </p:txBody>
      </p:sp>
      <p:cxnSp>
        <p:nvCxnSpPr>
          <p:cNvPr id="400" name="Google Shape;400;p41"/>
          <p:cNvCxnSpPr>
            <a:stCxn id="398" idx="3"/>
            <a:endCxn id="348" idx="2"/>
          </p:cNvCxnSpPr>
          <p:nvPr/>
        </p:nvCxnSpPr>
        <p:spPr>
          <a:xfrm flipH="1" rot="10800000">
            <a:off x="5983000" y="3212833"/>
            <a:ext cx="219900" cy="720900"/>
          </a:xfrm>
          <a:prstGeom prst="bentConnector2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1" name="Google Shape;401;p41"/>
          <p:cNvSpPr/>
          <p:nvPr/>
        </p:nvSpPr>
        <p:spPr>
          <a:xfrm>
            <a:off x="3487962" y="3440403"/>
            <a:ext cx="970500" cy="399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opennsa PNRP</a:t>
            </a:r>
            <a:endParaRPr sz="1100"/>
          </a:p>
        </p:txBody>
      </p:sp>
      <p:cxnSp>
        <p:nvCxnSpPr>
          <p:cNvPr id="402" name="Google Shape;402;p41"/>
          <p:cNvCxnSpPr>
            <a:stCxn id="358" idx="2"/>
            <a:endCxn id="401" idx="0"/>
          </p:cNvCxnSpPr>
          <p:nvPr/>
        </p:nvCxnSpPr>
        <p:spPr>
          <a:xfrm>
            <a:off x="3973201" y="2959890"/>
            <a:ext cx="0" cy="4806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3" name="Google Shape;403;p41"/>
          <p:cNvSpPr/>
          <p:nvPr/>
        </p:nvSpPr>
        <p:spPr>
          <a:xfrm>
            <a:off x="4951312" y="3314294"/>
            <a:ext cx="10317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controller1</a:t>
            </a:r>
            <a:endParaRPr sz="800"/>
          </a:p>
        </p:txBody>
      </p:sp>
      <p:cxnSp>
        <p:nvCxnSpPr>
          <p:cNvPr id="404" name="Google Shape;404;p41"/>
          <p:cNvCxnSpPr>
            <a:stCxn id="348" idx="2"/>
            <a:endCxn id="356" idx="1"/>
          </p:cNvCxnSpPr>
          <p:nvPr/>
        </p:nvCxnSpPr>
        <p:spPr>
          <a:xfrm flipH="1" rot="-5400000">
            <a:off x="5812216" y="3603434"/>
            <a:ext cx="1118100" cy="336900"/>
          </a:xfrm>
          <a:prstGeom prst="bentConnector2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5" name="Google Shape;405;p41"/>
          <p:cNvCxnSpPr>
            <a:stCxn id="399" idx="3"/>
            <a:endCxn id="348" idx="2"/>
          </p:cNvCxnSpPr>
          <p:nvPr/>
        </p:nvCxnSpPr>
        <p:spPr>
          <a:xfrm flipH="1" rot="10800000">
            <a:off x="5983012" y="3212729"/>
            <a:ext cx="219900" cy="423000"/>
          </a:xfrm>
          <a:prstGeom prst="bentConnector2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6" name="Google Shape;406;p41"/>
          <p:cNvCxnSpPr>
            <a:stCxn id="403" idx="3"/>
            <a:endCxn id="348" idx="2"/>
          </p:cNvCxnSpPr>
          <p:nvPr/>
        </p:nvCxnSpPr>
        <p:spPr>
          <a:xfrm flipH="1" rot="10800000">
            <a:off x="5983012" y="3212744"/>
            <a:ext cx="219900" cy="186600"/>
          </a:xfrm>
          <a:prstGeom prst="bentConnector2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7" name="Google Shape;407;p41"/>
          <p:cNvSpPr/>
          <p:nvPr/>
        </p:nvSpPr>
        <p:spPr>
          <a:xfrm>
            <a:off x="6561815" y="3341343"/>
            <a:ext cx="1031700" cy="300900"/>
          </a:xfrm>
          <a:prstGeom prst="rect">
            <a:avLst/>
          </a:prstGeom>
          <a:solidFill>
            <a:srgbClr val="CC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Fungible</a:t>
            </a:r>
            <a:endParaRPr sz="1100"/>
          </a:p>
        </p:txBody>
      </p:sp>
      <p:cxnSp>
        <p:nvCxnSpPr>
          <p:cNvPr id="408" name="Google Shape;408;p41"/>
          <p:cNvCxnSpPr>
            <a:stCxn id="407" idx="1"/>
            <a:endCxn id="348" idx="2"/>
          </p:cNvCxnSpPr>
          <p:nvPr/>
        </p:nvCxnSpPr>
        <p:spPr>
          <a:xfrm rot="10800000">
            <a:off x="6202715" y="3212793"/>
            <a:ext cx="359100" cy="279000"/>
          </a:xfrm>
          <a:prstGeom prst="bentConnector2">
            <a:avLst/>
          </a:prstGeom>
          <a:noFill/>
          <a:ln cap="flat" cmpd="sng" w="152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9" name="Google Shape;409;p41"/>
          <p:cNvSpPr txBox="1"/>
          <p:nvPr/>
        </p:nvSpPr>
        <p:spPr>
          <a:xfrm>
            <a:off x="7687275" y="135100"/>
            <a:ext cx="119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Atkinson Hall 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1201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41"/>
          <p:cNvSpPr txBox="1"/>
          <p:nvPr/>
        </p:nvSpPr>
        <p:spPr>
          <a:xfrm>
            <a:off x="7853625" y="2695713"/>
            <a:ext cx="119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SDSC (Q47) 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West Datacenter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41"/>
          <p:cNvSpPr txBox="1"/>
          <p:nvPr/>
        </p:nvSpPr>
        <p:spPr>
          <a:xfrm>
            <a:off x="3316065" y="4272103"/>
            <a:ext cx="1191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SDSC [I-J-K]47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41"/>
          <p:cNvSpPr txBox="1"/>
          <p:nvPr/>
        </p:nvSpPr>
        <p:spPr>
          <a:xfrm>
            <a:off x="4892138" y="882350"/>
            <a:ext cx="85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4x 400G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3" name="Google Shape;413;p41"/>
          <p:cNvCxnSpPr>
            <a:stCxn id="412" idx="1"/>
            <a:endCxn id="358" idx="0"/>
          </p:cNvCxnSpPr>
          <p:nvPr/>
        </p:nvCxnSpPr>
        <p:spPr>
          <a:xfrm flipH="1">
            <a:off x="3973238" y="1082450"/>
            <a:ext cx="918900" cy="11766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4" name="Google Shape;414;p41"/>
          <p:cNvCxnSpPr>
            <a:stCxn id="415" idx="1"/>
            <a:endCxn id="359" idx="0"/>
          </p:cNvCxnSpPr>
          <p:nvPr/>
        </p:nvCxnSpPr>
        <p:spPr>
          <a:xfrm flipH="1">
            <a:off x="3968852" y="709100"/>
            <a:ext cx="917700" cy="5772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6" name="Google Shape;416;p41"/>
          <p:cNvSpPr txBox="1"/>
          <p:nvPr/>
        </p:nvSpPr>
        <p:spPr>
          <a:xfrm>
            <a:off x="4838038" y="2635531"/>
            <a:ext cx="85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6x 200G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7" name="Google Shape;417;p41"/>
          <p:cNvCxnSpPr>
            <a:stCxn id="416" idx="1"/>
            <a:endCxn id="358" idx="3"/>
          </p:cNvCxnSpPr>
          <p:nvPr/>
        </p:nvCxnSpPr>
        <p:spPr>
          <a:xfrm rot="10800000">
            <a:off x="4427938" y="2609431"/>
            <a:ext cx="410100" cy="2262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8" name="Google Shape;418;p41"/>
          <p:cNvSpPr txBox="1"/>
          <p:nvPr/>
        </p:nvSpPr>
        <p:spPr>
          <a:xfrm>
            <a:off x="4886538" y="128000"/>
            <a:ext cx="85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3x 400G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9" name="Google Shape;419;p41"/>
          <p:cNvCxnSpPr>
            <a:stCxn id="418" idx="1"/>
            <a:endCxn id="370" idx="0"/>
          </p:cNvCxnSpPr>
          <p:nvPr/>
        </p:nvCxnSpPr>
        <p:spPr>
          <a:xfrm flipH="1">
            <a:off x="3963738" y="328100"/>
            <a:ext cx="922800" cy="1728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0" name="Google Shape;420;p41"/>
          <p:cNvSpPr txBox="1"/>
          <p:nvPr/>
        </p:nvSpPr>
        <p:spPr>
          <a:xfrm>
            <a:off x="5710213" y="1177700"/>
            <a:ext cx="85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8x 100G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1" name="Google Shape;421;p41"/>
          <p:cNvCxnSpPr>
            <a:stCxn id="420" idx="1"/>
            <a:endCxn id="387" idx="0"/>
          </p:cNvCxnSpPr>
          <p:nvPr/>
        </p:nvCxnSpPr>
        <p:spPr>
          <a:xfrm flipH="1">
            <a:off x="5335513" y="1377800"/>
            <a:ext cx="374700" cy="5541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2" name="Google Shape;422;p41"/>
          <p:cNvSpPr/>
          <p:nvPr/>
        </p:nvSpPr>
        <p:spPr>
          <a:xfrm>
            <a:off x="8097102" y="3314300"/>
            <a:ext cx="8577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IGROK-1</a:t>
            </a:r>
            <a:endParaRPr sz="800"/>
          </a:p>
        </p:txBody>
      </p:sp>
      <p:sp>
        <p:nvSpPr>
          <p:cNvPr id="423" name="Google Shape;423;p41"/>
          <p:cNvSpPr/>
          <p:nvPr/>
        </p:nvSpPr>
        <p:spPr>
          <a:xfrm>
            <a:off x="8097102" y="3542900"/>
            <a:ext cx="8577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IGROK-2</a:t>
            </a:r>
            <a:endParaRPr sz="800"/>
          </a:p>
        </p:txBody>
      </p:sp>
      <p:sp>
        <p:nvSpPr>
          <p:cNvPr id="424" name="Google Shape;424;p41"/>
          <p:cNvSpPr/>
          <p:nvPr/>
        </p:nvSpPr>
        <p:spPr>
          <a:xfrm>
            <a:off x="8097102" y="3771500"/>
            <a:ext cx="8577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IGROK-3</a:t>
            </a:r>
            <a:endParaRPr sz="800"/>
          </a:p>
        </p:txBody>
      </p:sp>
      <p:sp>
        <p:nvSpPr>
          <p:cNvPr id="425" name="Google Shape;425;p41"/>
          <p:cNvSpPr/>
          <p:nvPr/>
        </p:nvSpPr>
        <p:spPr>
          <a:xfrm>
            <a:off x="8097102" y="4000100"/>
            <a:ext cx="8577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IGROK-4</a:t>
            </a:r>
            <a:endParaRPr sz="800"/>
          </a:p>
        </p:txBody>
      </p:sp>
      <p:sp>
        <p:nvSpPr>
          <p:cNvPr id="426" name="Google Shape;426;p41"/>
          <p:cNvSpPr/>
          <p:nvPr/>
        </p:nvSpPr>
        <p:spPr>
          <a:xfrm>
            <a:off x="8097102" y="4228700"/>
            <a:ext cx="8577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IGROK-5</a:t>
            </a:r>
            <a:endParaRPr sz="800"/>
          </a:p>
        </p:txBody>
      </p:sp>
      <p:sp>
        <p:nvSpPr>
          <p:cNvPr id="427" name="Google Shape;427;p41"/>
          <p:cNvSpPr/>
          <p:nvPr/>
        </p:nvSpPr>
        <p:spPr>
          <a:xfrm>
            <a:off x="8097102" y="4457300"/>
            <a:ext cx="8577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IGROK-6</a:t>
            </a:r>
            <a:endParaRPr sz="800"/>
          </a:p>
        </p:txBody>
      </p:sp>
      <p:sp>
        <p:nvSpPr>
          <p:cNvPr id="428" name="Google Shape;428;p41"/>
          <p:cNvSpPr/>
          <p:nvPr/>
        </p:nvSpPr>
        <p:spPr>
          <a:xfrm>
            <a:off x="8097102" y="4685900"/>
            <a:ext cx="8577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IGROK-7</a:t>
            </a:r>
            <a:endParaRPr sz="800"/>
          </a:p>
        </p:txBody>
      </p:sp>
      <p:cxnSp>
        <p:nvCxnSpPr>
          <p:cNvPr id="429" name="Google Shape;429;p41"/>
          <p:cNvCxnSpPr>
            <a:stCxn id="348" idx="3"/>
            <a:endCxn id="422" idx="1"/>
          </p:cNvCxnSpPr>
          <p:nvPr/>
        </p:nvCxnSpPr>
        <p:spPr>
          <a:xfrm>
            <a:off x="6657616" y="2998484"/>
            <a:ext cx="1439400" cy="400800"/>
          </a:xfrm>
          <a:prstGeom prst="bentConnector3">
            <a:avLst>
              <a:gd fmla="val 87230" name="adj1"/>
            </a:avLst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0" name="Google Shape;430;p41"/>
          <p:cNvCxnSpPr>
            <a:stCxn id="348" idx="3"/>
            <a:endCxn id="423" idx="1"/>
          </p:cNvCxnSpPr>
          <p:nvPr/>
        </p:nvCxnSpPr>
        <p:spPr>
          <a:xfrm>
            <a:off x="6657616" y="2998484"/>
            <a:ext cx="1439400" cy="629400"/>
          </a:xfrm>
          <a:prstGeom prst="bentConnector3">
            <a:avLst>
              <a:gd fmla="val 86486" name="adj1"/>
            </a:avLst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1" name="Google Shape;431;p41"/>
          <p:cNvCxnSpPr>
            <a:stCxn id="348" idx="3"/>
            <a:endCxn id="424" idx="1"/>
          </p:cNvCxnSpPr>
          <p:nvPr/>
        </p:nvCxnSpPr>
        <p:spPr>
          <a:xfrm>
            <a:off x="6657616" y="2998484"/>
            <a:ext cx="1439400" cy="858000"/>
          </a:xfrm>
          <a:prstGeom prst="bentConnector3">
            <a:avLst>
              <a:gd fmla="val 86486" name="adj1"/>
            </a:avLst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2" name="Google Shape;432;p41"/>
          <p:cNvCxnSpPr>
            <a:stCxn id="348" idx="3"/>
            <a:endCxn id="425" idx="1"/>
          </p:cNvCxnSpPr>
          <p:nvPr/>
        </p:nvCxnSpPr>
        <p:spPr>
          <a:xfrm>
            <a:off x="6657616" y="2998484"/>
            <a:ext cx="1439400" cy="1086600"/>
          </a:xfrm>
          <a:prstGeom prst="bentConnector3">
            <a:avLst>
              <a:gd fmla="val 86486" name="adj1"/>
            </a:avLst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3" name="Google Shape;433;p41"/>
          <p:cNvCxnSpPr>
            <a:stCxn id="348" idx="3"/>
            <a:endCxn id="426" idx="1"/>
          </p:cNvCxnSpPr>
          <p:nvPr/>
        </p:nvCxnSpPr>
        <p:spPr>
          <a:xfrm>
            <a:off x="6657616" y="2998484"/>
            <a:ext cx="1439400" cy="1315200"/>
          </a:xfrm>
          <a:prstGeom prst="bentConnector3">
            <a:avLst>
              <a:gd fmla="val 86486" name="adj1"/>
            </a:avLst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4" name="Google Shape;434;p41"/>
          <p:cNvCxnSpPr>
            <a:stCxn id="348" idx="3"/>
            <a:endCxn id="427" idx="1"/>
          </p:cNvCxnSpPr>
          <p:nvPr/>
        </p:nvCxnSpPr>
        <p:spPr>
          <a:xfrm>
            <a:off x="6657616" y="2998484"/>
            <a:ext cx="1439400" cy="1543800"/>
          </a:xfrm>
          <a:prstGeom prst="bentConnector3">
            <a:avLst>
              <a:gd fmla="val 86486" name="adj1"/>
            </a:avLst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5" name="Google Shape;435;p41"/>
          <p:cNvCxnSpPr>
            <a:stCxn id="348" idx="3"/>
            <a:endCxn id="428" idx="1"/>
          </p:cNvCxnSpPr>
          <p:nvPr/>
        </p:nvCxnSpPr>
        <p:spPr>
          <a:xfrm>
            <a:off x="6657616" y="2998484"/>
            <a:ext cx="1439400" cy="1772400"/>
          </a:xfrm>
          <a:prstGeom prst="bentConnector3">
            <a:avLst>
              <a:gd fmla="val 86486" name="adj1"/>
            </a:avLst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6" name="Google Shape;436;p41"/>
          <p:cNvSpPr txBox="1"/>
          <p:nvPr/>
        </p:nvSpPr>
        <p:spPr>
          <a:xfrm>
            <a:off x="7135388" y="2632223"/>
            <a:ext cx="85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7x 100G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7" name="Google Shape;437;p41"/>
          <p:cNvCxnSpPr>
            <a:stCxn id="436" idx="1"/>
            <a:endCxn id="348" idx="3"/>
          </p:cNvCxnSpPr>
          <p:nvPr/>
        </p:nvCxnSpPr>
        <p:spPr>
          <a:xfrm flipH="1">
            <a:off x="6657488" y="2832323"/>
            <a:ext cx="477900" cy="1662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8" name="Google Shape;438;p41"/>
          <p:cNvSpPr txBox="1"/>
          <p:nvPr/>
        </p:nvSpPr>
        <p:spPr>
          <a:xfrm>
            <a:off x="6488688" y="4863425"/>
            <a:ext cx="85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5x 200G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9" name="Google Shape;439;p41"/>
          <p:cNvCxnSpPr>
            <a:stCxn id="438" idx="1"/>
            <a:endCxn id="389" idx="3"/>
          </p:cNvCxnSpPr>
          <p:nvPr/>
        </p:nvCxnSpPr>
        <p:spPr>
          <a:xfrm rot="10800000">
            <a:off x="5982888" y="4740125"/>
            <a:ext cx="505800" cy="3234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0" name="Google Shape;440;p41"/>
          <p:cNvCxnSpPr>
            <a:stCxn id="438" idx="1"/>
            <a:endCxn id="388" idx="3"/>
          </p:cNvCxnSpPr>
          <p:nvPr/>
        </p:nvCxnSpPr>
        <p:spPr>
          <a:xfrm rot="10800000">
            <a:off x="5982888" y="4337825"/>
            <a:ext cx="505800" cy="7257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5" name="Google Shape;415;p41"/>
          <p:cNvSpPr txBox="1"/>
          <p:nvPr/>
        </p:nvSpPr>
        <p:spPr>
          <a:xfrm>
            <a:off x="4886552" y="509000"/>
            <a:ext cx="97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x 400G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41"/>
          <p:cNvSpPr txBox="1"/>
          <p:nvPr/>
        </p:nvSpPr>
        <p:spPr>
          <a:xfrm>
            <a:off x="6982988" y="3013223"/>
            <a:ext cx="85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8x 100G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2" name="Google Shape;442;p41"/>
          <p:cNvCxnSpPr>
            <a:stCxn id="441" idx="1"/>
            <a:endCxn id="407" idx="1"/>
          </p:cNvCxnSpPr>
          <p:nvPr/>
        </p:nvCxnSpPr>
        <p:spPr>
          <a:xfrm flipH="1">
            <a:off x="6561788" y="3213323"/>
            <a:ext cx="421200" cy="2784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3" name="Google Shape;443;p41"/>
          <p:cNvSpPr txBox="1"/>
          <p:nvPr/>
        </p:nvSpPr>
        <p:spPr>
          <a:xfrm>
            <a:off x="2202013" y="978500"/>
            <a:ext cx="80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4x 400G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4" name="Google Shape;444;p41"/>
          <p:cNvCxnSpPr>
            <a:stCxn id="443" idx="3"/>
            <a:endCxn id="359" idx="1"/>
          </p:cNvCxnSpPr>
          <p:nvPr/>
        </p:nvCxnSpPr>
        <p:spPr>
          <a:xfrm>
            <a:off x="3007513" y="1178600"/>
            <a:ext cx="506700" cy="458100"/>
          </a:xfrm>
          <a:prstGeom prst="straightConnector1">
            <a:avLst/>
          </a:prstGeom>
          <a:noFill/>
          <a:ln cap="flat" cmpd="sng" w="38100">
            <a:solidFill>
              <a:srgbClr val="00B8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5" name="Google Shape;385;p41"/>
          <p:cNvSpPr/>
          <p:nvPr/>
        </p:nvSpPr>
        <p:spPr>
          <a:xfrm>
            <a:off x="397063" y="731325"/>
            <a:ext cx="1335000" cy="1256400"/>
          </a:xfrm>
          <a:prstGeom prst="rect">
            <a:avLst/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CENIC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PACWAVE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Angeles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386" name="Google Shape;386;p41"/>
          <p:cNvSpPr/>
          <p:nvPr/>
        </p:nvSpPr>
        <p:spPr>
          <a:xfrm>
            <a:off x="397050" y="2154055"/>
            <a:ext cx="1335000" cy="423000"/>
          </a:xfrm>
          <a:prstGeom prst="rect">
            <a:avLst/>
          </a:prstGeom>
          <a:solidFill>
            <a:srgbClr val="D5A6BD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Caltech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1"/>
          <p:cNvSpPr/>
          <p:nvPr/>
        </p:nvSpPr>
        <p:spPr>
          <a:xfrm>
            <a:off x="397375" y="141868"/>
            <a:ext cx="1335000" cy="423000"/>
          </a:xfrm>
          <a:prstGeom prst="rect">
            <a:avLst/>
          </a:prstGeom>
          <a:solidFill>
            <a:srgbClr val="D5A6BD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StarLight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6" name="Google Shape;446;p41"/>
          <p:cNvCxnSpPr/>
          <p:nvPr/>
        </p:nvCxnSpPr>
        <p:spPr>
          <a:xfrm flipH="1">
            <a:off x="1064575" y="564868"/>
            <a:ext cx="300" cy="166500"/>
          </a:xfrm>
          <a:prstGeom prst="straightConnector1">
            <a:avLst/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7" name="Google Shape;447;p41"/>
          <p:cNvCxnSpPr>
            <a:stCxn id="385" idx="1"/>
          </p:cNvCxnSpPr>
          <p:nvPr/>
        </p:nvCxnSpPr>
        <p:spPr>
          <a:xfrm rot="10800000">
            <a:off x="-7637" y="1359525"/>
            <a:ext cx="404700" cy="0"/>
          </a:xfrm>
          <a:prstGeom prst="straightConnector1">
            <a:avLst/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2"/>
          <p:cNvPicPr preferRelativeResize="0"/>
          <p:nvPr/>
        </p:nvPicPr>
        <p:blipFill rotWithShape="1">
          <a:blip r:embed="rId3">
            <a:alphaModFix/>
          </a:blip>
          <a:srcRect b="0" l="0" r="0" t="25361"/>
          <a:stretch/>
        </p:blipFill>
        <p:spPr>
          <a:xfrm>
            <a:off x="0" y="2"/>
            <a:ext cx="9144001" cy="24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406900"/>
            <a:ext cx="5813868" cy="273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2"/>
          <p:cNvPicPr preferRelativeResize="0"/>
          <p:nvPr/>
        </p:nvPicPr>
        <p:blipFill rotWithShape="1">
          <a:blip r:embed="rId5">
            <a:alphaModFix/>
          </a:blip>
          <a:srcRect b="0" l="0" r="6428" t="0"/>
          <a:stretch/>
        </p:blipFill>
        <p:spPr>
          <a:xfrm>
            <a:off x="5789900" y="2571750"/>
            <a:ext cx="3354100" cy="240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3"/>
          <p:cNvSpPr/>
          <p:nvPr/>
        </p:nvSpPr>
        <p:spPr>
          <a:xfrm rot="10800000">
            <a:off x="2172425" y="2882375"/>
            <a:ext cx="5280225" cy="774675"/>
          </a:xfrm>
          <a:prstGeom prst="flowChartExtra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0" name="Google Shape;460;p43"/>
          <p:cNvGrpSpPr/>
          <p:nvPr/>
        </p:nvGrpSpPr>
        <p:grpSpPr>
          <a:xfrm>
            <a:off x="1961438" y="2123924"/>
            <a:ext cx="6146952" cy="895650"/>
            <a:chOff x="990600" y="2123924"/>
            <a:chExt cx="6146952" cy="895650"/>
          </a:xfrm>
        </p:grpSpPr>
        <p:grpSp>
          <p:nvGrpSpPr>
            <p:cNvPr id="461" name="Google Shape;461;p43"/>
            <p:cNvGrpSpPr/>
            <p:nvPr/>
          </p:nvGrpSpPr>
          <p:grpSpPr>
            <a:xfrm>
              <a:off x="990600" y="2123925"/>
              <a:ext cx="1991690" cy="895650"/>
              <a:chOff x="2146200" y="2624850"/>
              <a:chExt cx="1991690" cy="895650"/>
            </a:xfrm>
          </p:grpSpPr>
          <p:pic>
            <p:nvPicPr>
              <p:cNvPr id="462" name="Google Shape;462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1462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3" name="Google Shape;463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986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4" name="Google Shape;464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4510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5" name="Google Shape;465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6034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6" name="Google Shape;466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7558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7" name="Google Shape;467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9082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8" name="Google Shape;468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0606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9" name="Google Shape;469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130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0" name="Google Shape;470;p43"/>
            <p:cNvGrpSpPr/>
            <p:nvPr/>
          </p:nvGrpSpPr>
          <p:grpSpPr>
            <a:xfrm>
              <a:off x="2384100" y="2123925"/>
              <a:ext cx="1991690" cy="895650"/>
              <a:chOff x="2146200" y="2624850"/>
              <a:chExt cx="1991690" cy="895650"/>
            </a:xfrm>
          </p:grpSpPr>
          <p:pic>
            <p:nvPicPr>
              <p:cNvPr id="471" name="Google Shape;471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1462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2" name="Google Shape;472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986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3" name="Google Shape;473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4510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4" name="Google Shape;474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6034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5" name="Google Shape;475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7558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6" name="Google Shape;476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9082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7" name="Google Shape;477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0606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8" name="Google Shape;478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130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9" name="Google Shape;479;p43"/>
            <p:cNvGrpSpPr/>
            <p:nvPr/>
          </p:nvGrpSpPr>
          <p:grpSpPr>
            <a:xfrm>
              <a:off x="3761219" y="2123925"/>
              <a:ext cx="1991690" cy="895650"/>
              <a:chOff x="2146200" y="2624850"/>
              <a:chExt cx="1991690" cy="895650"/>
            </a:xfrm>
          </p:grpSpPr>
          <p:pic>
            <p:nvPicPr>
              <p:cNvPr id="480" name="Google Shape;480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1462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1" name="Google Shape;481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986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2" name="Google Shape;482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4510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3" name="Google Shape;483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6034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4" name="Google Shape;484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7558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5" name="Google Shape;485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9082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6" name="Google Shape;486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0606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7" name="Google Shape;487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130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8" name="Google Shape;488;p43"/>
            <p:cNvGrpSpPr/>
            <p:nvPr/>
          </p:nvGrpSpPr>
          <p:grpSpPr>
            <a:xfrm>
              <a:off x="5145862" y="2123924"/>
              <a:ext cx="1991690" cy="895650"/>
              <a:chOff x="2146200" y="2624850"/>
              <a:chExt cx="1991690" cy="895650"/>
            </a:xfrm>
          </p:grpSpPr>
          <p:pic>
            <p:nvPicPr>
              <p:cNvPr id="489" name="Google Shape;489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1462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0" name="Google Shape;490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986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1" name="Google Shape;491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4510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2" name="Google Shape;492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6034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3" name="Google Shape;493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7558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4" name="Google Shape;494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9082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5" name="Google Shape;495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0606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6" name="Google Shape;496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13000" y="2624850"/>
                <a:ext cx="924890" cy="895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97" name="Google Shape;49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2713" y="196075"/>
            <a:ext cx="5038575" cy="51052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3"/>
          <p:cNvSpPr/>
          <p:nvPr/>
        </p:nvSpPr>
        <p:spPr>
          <a:xfrm>
            <a:off x="6644175" y="353300"/>
            <a:ext cx="214200" cy="95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43"/>
          <p:cNvSpPr/>
          <p:nvPr/>
        </p:nvSpPr>
        <p:spPr>
          <a:xfrm>
            <a:off x="6644175" y="533001"/>
            <a:ext cx="214200" cy="95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43"/>
          <p:cNvSpPr/>
          <p:nvPr/>
        </p:nvSpPr>
        <p:spPr>
          <a:xfrm>
            <a:off x="6350295" y="353300"/>
            <a:ext cx="214200" cy="95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43"/>
          <p:cNvSpPr/>
          <p:nvPr/>
        </p:nvSpPr>
        <p:spPr>
          <a:xfrm>
            <a:off x="6350295" y="533001"/>
            <a:ext cx="214200" cy="95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43"/>
          <p:cNvSpPr/>
          <p:nvPr/>
        </p:nvSpPr>
        <p:spPr>
          <a:xfrm>
            <a:off x="6087114" y="353300"/>
            <a:ext cx="214200" cy="95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43"/>
          <p:cNvSpPr/>
          <p:nvPr/>
        </p:nvSpPr>
        <p:spPr>
          <a:xfrm>
            <a:off x="6087114" y="533001"/>
            <a:ext cx="214200" cy="95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43"/>
          <p:cNvSpPr/>
          <p:nvPr/>
        </p:nvSpPr>
        <p:spPr>
          <a:xfrm>
            <a:off x="5793235" y="353300"/>
            <a:ext cx="214200" cy="95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43"/>
          <p:cNvSpPr/>
          <p:nvPr/>
        </p:nvSpPr>
        <p:spPr>
          <a:xfrm>
            <a:off x="5793235" y="533001"/>
            <a:ext cx="214200" cy="95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43"/>
          <p:cNvSpPr/>
          <p:nvPr/>
        </p:nvSpPr>
        <p:spPr>
          <a:xfrm>
            <a:off x="3350402" y="353300"/>
            <a:ext cx="214200" cy="95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43"/>
          <p:cNvSpPr/>
          <p:nvPr/>
        </p:nvSpPr>
        <p:spPr>
          <a:xfrm>
            <a:off x="3350402" y="533001"/>
            <a:ext cx="214200" cy="95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43"/>
          <p:cNvSpPr/>
          <p:nvPr/>
        </p:nvSpPr>
        <p:spPr>
          <a:xfrm>
            <a:off x="3056522" y="353300"/>
            <a:ext cx="214200" cy="95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43"/>
          <p:cNvSpPr/>
          <p:nvPr/>
        </p:nvSpPr>
        <p:spPr>
          <a:xfrm>
            <a:off x="3056522" y="533001"/>
            <a:ext cx="214200" cy="95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43"/>
          <p:cNvSpPr/>
          <p:nvPr/>
        </p:nvSpPr>
        <p:spPr>
          <a:xfrm>
            <a:off x="2793341" y="353300"/>
            <a:ext cx="214200" cy="95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43"/>
          <p:cNvSpPr/>
          <p:nvPr/>
        </p:nvSpPr>
        <p:spPr>
          <a:xfrm>
            <a:off x="2793341" y="533001"/>
            <a:ext cx="214200" cy="95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43"/>
          <p:cNvSpPr/>
          <p:nvPr/>
        </p:nvSpPr>
        <p:spPr>
          <a:xfrm>
            <a:off x="2499462" y="353300"/>
            <a:ext cx="214200" cy="95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43"/>
          <p:cNvSpPr/>
          <p:nvPr/>
        </p:nvSpPr>
        <p:spPr>
          <a:xfrm>
            <a:off x="2499462" y="533001"/>
            <a:ext cx="214200" cy="95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4" name="Google Shape;514;p43"/>
          <p:cNvCxnSpPr>
            <a:stCxn id="513" idx="2"/>
          </p:cNvCxnSpPr>
          <p:nvPr/>
        </p:nvCxnSpPr>
        <p:spPr>
          <a:xfrm rot="5400000">
            <a:off x="1423062" y="1260801"/>
            <a:ext cx="1815900" cy="5511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5" name="Google Shape;515;p43"/>
          <p:cNvCxnSpPr>
            <a:stCxn id="513" idx="2"/>
          </p:cNvCxnSpPr>
          <p:nvPr/>
        </p:nvCxnSpPr>
        <p:spPr>
          <a:xfrm rot="5400000">
            <a:off x="1336962" y="1352601"/>
            <a:ext cx="1993800" cy="545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6" name="Google Shape;516;p43"/>
          <p:cNvCxnSpPr>
            <a:stCxn id="513" idx="2"/>
          </p:cNvCxnSpPr>
          <p:nvPr/>
        </p:nvCxnSpPr>
        <p:spPr>
          <a:xfrm rot="5400000">
            <a:off x="1490112" y="1347651"/>
            <a:ext cx="1835700" cy="397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7" name="Google Shape;517;p43"/>
          <p:cNvCxnSpPr/>
          <p:nvPr/>
        </p:nvCxnSpPr>
        <p:spPr>
          <a:xfrm rot="5400000">
            <a:off x="1428012" y="1436976"/>
            <a:ext cx="1959900" cy="397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8" name="Google Shape;518;p43"/>
          <p:cNvCxnSpPr>
            <a:stCxn id="512" idx="2"/>
          </p:cNvCxnSpPr>
          <p:nvPr/>
        </p:nvCxnSpPr>
        <p:spPr>
          <a:xfrm rot="5400000">
            <a:off x="1471062" y="1338500"/>
            <a:ext cx="2025300" cy="245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9" name="Google Shape;519;p43"/>
          <p:cNvCxnSpPr>
            <a:stCxn id="512" idx="2"/>
          </p:cNvCxnSpPr>
          <p:nvPr/>
        </p:nvCxnSpPr>
        <p:spPr>
          <a:xfrm rot="5400000">
            <a:off x="1401912" y="1407650"/>
            <a:ext cx="2163600" cy="245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0" name="Google Shape;520;p43"/>
          <p:cNvCxnSpPr>
            <a:stCxn id="512" idx="2"/>
          </p:cNvCxnSpPr>
          <p:nvPr/>
        </p:nvCxnSpPr>
        <p:spPr>
          <a:xfrm rot="5400000">
            <a:off x="1551762" y="1415900"/>
            <a:ext cx="2022000" cy="87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1" name="Google Shape;521;p43"/>
          <p:cNvCxnSpPr>
            <a:stCxn id="512" idx="2"/>
          </p:cNvCxnSpPr>
          <p:nvPr/>
        </p:nvCxnSpPr>
        <p:spPr>
          <a:xfrm rot="5400000">
            <a:off x="1479462" y="1481900"/>
            <a:ext cx="2160300" cy="939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2" name="Google Shape;522;p43"/>
          <p:cNvCxnSpPr>
            <a:stCxn id="511" idx="2"/>
          </p:cNvCxnSpPr>
          <p:nvPr/>
        </p:nvCxnSpPr>
        <p:spPr>
          <a:xfrm rot="5400000">
            <a:off x="1861091" y="1428051"/>
            <a:ext cx="1839000" cy="239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3" name="Google Shape;523;p43"/>
          <p:cNvCxnSpPr>
            <a:stCxn id="511" idx="2"/>
          </p:cNvCxnSpPr>
          <p:nvPr/>
        </p:nvCxnSpPr>
        <p:spPr>
          <a:xfrm rot="5400000">
            <a:off x="1796891" y="1502151"/>
            <a:ext cx="1977300" cy="2298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4" name="Google Shape;524;p43"/>
          <p:cNvCxnSpPr>
            <a:stCxn id="511" idx="2"/>
          </p:cNvCxnSpPr>
          <p:nvPr/>
        </p:nvCxnSpPr>
        <p:spPr>
          <a:xfrm rot="5400000">
            <a:off x="1945091" y="1508751"/>
            <a:ext cx="1835700" cy="75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5" name="Google Shape;525;p43"/>
          <p:cNvCxnSpPr>
            <a:stCxn id="511" idx="2"/>
          </p:cNvCxnSpPr>
          <p:nvPr/>
        </p:nvCxnSpPr>
        <p:spPr>
          <a:xfrm rot="5400000">
            <a:off x="1872641" y="1574601"/>
            <a:ext cx="1974000" cy="81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6" name="Google Shape;526;p43"/>
          <p:cNvCxnSpPr>
            <a:stCxn id="510" idx="2"/>
          </p:cNvCxnSpPr>
          <p:nvPr/>
        </p:nvCxnSpPr>
        <p:spPr>
          <a:xfrm flipH="1" rot="-5400000">
            <a:off x="1932641" y="1416500"/>
            <a:ext cx="2005500" cy="699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7" name="Google Shape;527;p43"/>
          <p:cNvCxnSpPr>
            <a:stCxn id="510" idx="2"/>
          </p:cNvCxnSpPr>
          <p:nvPr/>
        </p:nvCxnSpPr>
        <p:spPr>
          <a:xfrm flipH="1" rot="-5400000">
            <a:off x="1856891" y="1492250"/>
            <a:ext cx="2157000" cy="699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8" name="Google Shape;528;p43"/>
          <p:cNvCxnSpPr>
            <a:stCxn id="510" idx="2"/>
          </p:cNvCxnSpPr>
          <p:nvPr/>
        </p:nvCxnSpPr>
        <p:spPr>
          <a:xfrm flipH="1" rot="-5400000">
            <a:off x="2008391" y="1340750"/>
            <a:ext cx="2008800" cy="224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9" name="Google Shape;529;p43"/>
          <p:cNvCxnSpPr>
            <a:stCxn id="510" idx="2"/>
          </p:cNvCxnSpPr>
          <p:nvPr/>
        </p:nvCxnSpPr>
        <p:spPr>
          <a:xfrm flipH="1" rot="-5400000">
            <a:off x="1937591" y="1411550"/>
            <a:ext cx="2157000" cy="231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0" name="Google Shape;530;p43"/>
          <p:cNvCxnSpPr>
            <a:stCxn id="509" idx="2"/>
          </p:cNvCxnSpPr>
          <p:nvPr/>
        </p:nvCxnSpPr>
        <p:spPr>
          <a:xfrm flipH="1" rot="-5400000">
            <a:off x="2392922" y="1399101"/>
            <a:ext cx="1825800" cy="284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1" name="Google Shape;531;p43"/>
          <p:cNvCxnSpPr>
            <a:stCxn id="509" idx="2"/>
          </p:cNvCxnSpPr>
          <p:nvPr/>
        </p:nvCxnSpPr>
        <p:spPr>
          <a:xfrm flipH="1" rot="-5400000">
            <a:off x="2317172" y="1474851"/>
            <a:ext cx="1980600" cy="287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2" name="Google Shape;532;p43"/>
          <p:cNvCxnSpPr>
            <a:stCxn id="509" idx="2"/>
          </p:cNvCxnSpPr>
          <p:nvPr/>
        </p:nvCxnSpPr>
        <p:spPr>
          <a:xfrm flipH="1" rot="-5400000">
            <a:off x="2463722" y="1328301"/>
            <a:ext cx="1839000" cy="439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3" name="Google Shape;533;p43"/>
          <p:cNvCxnSpPr>
            <a:stCxn id="509" idx="2"/>
          </p:cNvCxnSpPr>
          <p:nvPr/>
        </p:nvCxnSpPr>
        <p:spPr>
          <a:xfrm flipH="1" rot="-5400000">
            <a:off x="2387972" y="1404051"/>
            <a:ext cx="1990500" cy="439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4" name="Google Shape;534;p43"/>
          <p:cNvCxnSpPr>
            <a:stCxn id="508" idx="2"/>
          </p:cNvCxnSpPr>
          <p:nvPr/>
        </p:nvCxnSpPr>
        <p:spPr>
          <a:xfrm flipH="1" rot="-5400000">
            <a:off x="2451272" y="1161050"/>
            <a:ext cx="2012100" cy="587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5" name="Google Shape;535;p43"/>
          <p:cNvCxnSpPr>
            <a:stCxn id="508" idx="2"/>
          </p:cNvCxnSpPr>
          <p:nvPr/>
        </p:nvCxnSpPr>
        <p:spPr>
          <a:xfrm flipH="1" rot="-5400000">
            <a:off x="2380472" y="1231850"/>
            <a:ext cx="2157000" cy="590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6" name="Google Shape;536;p43"/>
          <p:cNvCxnSpPr>
            <a:stCxn id="508" idx="2"/>
          </p:cNvCxnSpPr>
          <p:nvPr/>
        </p:nvCxnSpPr>
        <p:spPr>
          <a:xfrm flipH="1" rot="-5400000">
            <a:off x="2527022" y="1085300"/>
            <a:ext cx="2018700" cy="7455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7" name="Google Shape;537;p43"/>
          <p:cNvCxnSpPr>
            <a:stCxn id="508" idx="2"/>
          </p:cNvCxnSpPr>
          <p:nvPr/>
        </p:nvCxnSpPr>
        <p:spPr>
          <a:xfrm flipH="1" rot="-5400000">
            <a:off x="2457872" y="1154450"/>
            <a:ext cx="2157000" cy="7455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8" name="Google Shape;538;p43"/>
          <p:cNvCxnSpPr>
            <a:stCxn id="507" idx="2"/>
          </p:cNvCxnSpPr>
          <p:nvPr/>
        </p:nvCxnSpPr>
        <p:spPr>
          <a:xfrm flipH="1" rot="-5400000">
            <a:off x="2844602" y="1241301"/>
            <a:ext cx="1822500" cy="596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9" name="Google Shape;539;p43"/>
          <p:cNvCxnSpPr>
            <a:stCxn id="507" idx="2"/>
          </p:cNvCxnSpPr>
          <p:nvPr/>
        </p:nvCxnSpPr>
        <p:spPr>
          <a:xfrm flipH="1" rot="-5400000">
            <a:off x="2762252" y="1323651"/>
            <a:ext cx="1983900" cy="593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0" name="Google Shape;540;p43"/>
          <p:cNvCxnSpPr>
            <a:stCxn id="507" idx="2"/>
          </p:cNvCxnSpPr>
          <p:nvPr/>
        </p:nvCxnSpPr>
        <p:spPr>
          <a:xfrm flipH="1" rot="-5400000">
            <a:off x="2912102" y="1173801"/>
            <a:ext cx="1842300" cy="7515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1" name="Google Shape;541;p43"/>
          <p:cNvCxnSpPr>
            <a:stCxn id="507" idx="2"/>
          </p:cNvCxnSpPr>
          <p:nvPr/>
        </p:nvCxnSpPr>
        <p:spPr>
          <a:xfrm flipH="1" rot="-5400000">
            <a:off x="2847902" y="1238001"/>
            <a:ext cx="1977300" cy="7581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2" name="Google Shape;542;p43"/>
          <p:cNvCxnSpPr>
            <a:stCxn id="506" idx="2"/>
          </p:cNvCxnSpPr>
          <p:nvPr/>
        </p:nvCxnSpPr>
        <p:spPr>
          <a:xfrm flipH="1" rot="-5400000">
            <a:off x="2902952" y="1003250"/>
            <a:ext cx="2012100" cy="903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3" name="Google Shape;543;p43"/>
          <p:cNvCxnSpPr>
            <a:stCxn id="506" idx="2"/>
          </p:cNvCxnSpPr>
          <p:nvPr/>
        </p:nvCxnSpPr>
        <p:spPr>
          <a:xfrm flipH="1" rot="-5400000">
            <a:off x="2832152" y="1074050"/>
            <a:ext cx="2160300" cy="909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4" name="Google Shape;544;p43"/>
          <p:cNvCxnSpPr>
            <a:stCxn id="506" idx="2"/>
          </p:cNvCxnSpPr>
          <p:nvPr/>
        </p:nvCxnSpPr>
        <p:spPr>
          <a:xfrm flipH="1" rot="-5400000">
            <a:off x="2983652" y="922550"/>
            <a:ext cx="2005500" cy="10578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5" name="Google Shape;545;p43"/>
          <p:cNvCxnSpPr>
            <a:stCxn id="506" idx="2"/>
          </p:cNvCxnSpPr>
          <p:nvPr/>
        </p:nvCxnSpPr>
        <p:spPr>
          <a:xfrm flipH="1" rot="-5400000">
            <a:off x="2904602" y="1001600"/>
            <a:ext cx="2163600" cy="10578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6" name="Google Shape;546;p43"/>
          <p:cNvCxnSpPr>
            <a:stCxn id="505" idx="2"/>
          </p:cNvCxnSpPr>
          <p:nvPr/>
        </p:nvCxnSpPr>
        <p:spPr>
          <a:xfrm rot="5400000">
            <a:off x="4445635" y="1006101"/>
            <a:ext cx="1832400" cy="1077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7" name="Google Shape;547;p43"/>
          <p:cNvCxnSpPr>
            <a:stCxn id="505" idx="2"/>
          </p:cNvCxnSpPr>
          <p:nvPr/>
        </p:nvCxnSpPr>
        <p:spPr>
          <a:xfrm rot="5400000">
            <a:off x="4374835" y="1076901"/>
            <a:ext cx="1974000" cy="1077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8" name="Google Shape;548;p43"/>
          <p:cNvCxnSpPr>
            <a:stCxn id="505" idx="2"/>
          </p:cNvCxnSpPr>
          <p:nvPr/>
        </p:nvCxnSpPr>
        <p:spPr>
          <a:xfrm rot="5400000">
            <a:off x="4519735" y="1083501"/>
            <a:ext cx="1835700" cy="9255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9" name="Google Shape;549;p43"/>
          <p:cNvCxnSpPr>
            <a:stCxn id="505" idx="2"/>
          </p:cNvCxnSpPr>
          <p:nvPr/>
        </p:nvCxnSpPr>
        <p:spPr>
          <a:xfrm rot="5400000">
            <a:off x="4450585" y="1152651"/>
            <a:ext cx="1974000" cy="9255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0" name="Google Shape;550;p43"/>
          <p:cNvCxnSpPr>
            <a:stCxn id="504" idx="2"/>
          </p:cNvCxnSpPr>
          <p:nvPr/>
        </p:nvCxnSpPr>
        <p:spPr>
          <a:xfrm rot="5400000">
            <a:off x="4505635" y="1072700"/>
            <a:ext cx="2018700" cy="770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1" name="Google Shape;551;p43"/>
          <p:cNvCxnSpPr>
            <a:stCxn id="504" idx="2"/>
          </p:cNvCxnSpPr>
          <p:nvPr/>
        </p:nvCxnSpPr>
        <p:spPr>
          <a:xfrm rot="5400000">
            <a:off x="4586335" y="1150100"/>
            <a:ext cx="2015400" cy="612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2" name="Google Shape;552;p43"/>
          <p:cNvCxnSpPr>
            <a:stCxn id="504" idx="2"/>
          </p:cNvCxnSpPr>
          <p:nvPr/>
        </p:nvCxnSpPr>
        <p:spPr>
          <a:xfrm rot="5400000">
            <a:off x="4438135" y="1143500"/>
            <a:ext cx="2157000" cy="767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3" name="Google Shape;553;p43"/>
          <p:cNvCxnSpPr>
            <a:stCxn id="504" idx="2"/>
          </p:cNvCxnSpPr>
          <p:nvPr/>
        </p:nvCxnSpPr>
        <p:spPr>
          <a:xfrm rot="5400000">
            <a:off x="4517185" y="1215950"/>
            <a:ext cx="2150400" cy="6159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4" name="Google Shape;554;p43"/>
          <p:cNvCxnSpPr>
            <a:stCxn id="503" idx="2"/>
          </p:cNvCxnSpPr>
          <p:nvPr/>
        </p:nvCxnSpPr>
        <p:spPr>
          <a:xfrm rot="5400000">
            <a:off x="4895514" y="1168701"/>
            <a:ext cx="1839000" cy="758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5" name="Google Shape;555;p43"/>
          <p:cNvCxnSpPr>
            <a:stCxn id="503" idx="2"/>
          </p:cNvCxnSpPr>
          <p:nvPr/>
        </p:nvCxnSpPr>
        <p:spPr>
          <a:xfrm rot="5400000">
            <a:off x="4828014" y="1236201"/>
            <a:ext cx="1974000" cy="758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6" name="Google Shape;556;p43"/>
          <p:cNvCxnSpPr>
            <a:stCxn id="503" idx="2"/>
          </p:cNvCxnSpPr>
          <p:nvPr/>
        </p:nvCxnSpPr>
        <p:spPr>
          <a:xfrm rot="5400000">
            <a:off x="4977864" y="1241151"/>
            <a:ext cx="1829100" cy="603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7" name="Google Shape;557;p43"/>
          <p:cNvCxnSpPr>
            <a:stCxn id="503" idx="2"/>
          </p:cNvCxnSpPr>
          <p:nvPr/>
        </p:nvCxnSpPr>
        <p:spPr>
          <a:xfrm rot="5400000">
            <a:off x="4903764" y="1311951"/>
            <a:ext cx="1974000" cy="6069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8" name="Google Shape;558;p43"/>
          <p:cNvCxnSpPr>
            <a:stCxn id="502" idx="2"/>
          </p:cNvCxnSpPr>
          <p:nvPr/>
        </p:nvCxnSpPr>
        <p:spPr>
          <a:xfrm rot="5400000">
            <a:off x="4958814" y="1228700"/>
            <a:ext cx="2015400" cy="455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9" name="Google Shape;559;p43"/>
          <p:cNvCxnSpPr>
            <a:stCxn id="502" idx="2"/>
          </p:cNvCxnSpPr>
          <p:nvPr/>
        </p:nvCxnSpPr>
        <p:spPr>
          <a:xfrm rot="5400000">
            <a:off x="4892964" y="1297850"/>
            <a:ext cx="2150400" cy="4521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0" name="Google Shape;560;p43"/>
          <p:cNvCxnSpPr>
            <a:stCxn id="502" idx="2"/>
          </p:cNvCxnSpPr>
          <p:nvPr/>
        </p:nvCxnSpPr>
        <p:spPr>
          <a:xfrm rot="5400000">
            <a:off x="5036214" y="1309400"/>
            <a:ext cx="2018700" cy="297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1" name="Google Shape;561;p43"/>
          <p:cNvCxnSpPr>
            <a:stCxn id="502" idx="2"/>
          </p:cNvCxnSpPr>
          <p:nvPr/>
        </p:nvCxnSpPr>
        <p:spPr>
          <a:xfrm rot="5400000">
            <a:off x="4963914" y="1375400"/>
            <a:ext cx="2157000" cy="303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2" name="Google Shape;562;p43"/>
          <p:cNvCxnSpPr>
            <a:stCxn id="501" idx="2"/>
          </p:cNvCxnSpPr>
          <p:nvPr/>
        </p:nvCxnSpPr>
        <p:spPr>
          <a:xfrm rot="5400000">
            <a:off x="5420745" y="1417551"/>
            <a:ext cx="1825800" cy="2475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3" name="Google Shape;563;p43"/>
          <p:cNvCxnSpPr>
            <a:stCxn id="501" idx="2"/>
          </p:cNvCxnSpPr>
          <p:nvPr/>
        </p:nvCxnSpPr>
        <p:spPr>
          <a:xfrm rot="5400000">
            <a:off x="5351595" y="1486701"/>
            <a:ext cx="1964100" cy="2475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4" name="Google Shape;564;p43"/>
          <p:cNvCxnSpPr>
            <a:stCxn id="501" idx="2"/>
          </p:cNvCxnSpPr>
          <p:nvPr/>
        </p:nvCxnSpPr>
        <p:spPr>
          <a:xfrm rot="5400000">
            <a:off x="5493195" y="1506501"/>
            <a:ext cx="1842300" cy="861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5" name="Google Shape;565;p43"/>
          <p:cNvCxnSpPr>
            <a:stCxn id="501" idx="2"/>
          </p:cNvCxnSpPr>
          <p:nvPr/>
        </p:nvCxnSpPr>
        <p:spPr>
          <a:xfrm rot="5400000">
            <a:off x="5424045" y="1572351"/>
            <a:ext cx="1977300" cy="89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6" name="Google Shape;566;p43"/>
          <p:cNvCxnSpPr>
            <a:stCxn id="500" idx="2"/>
          </p:cNvCxnSpPr>
          <p:nvPr/>
        </p:nvCxnSpPr>
        <p:spPr>
          <a:xfrm flipH="1" rot="-5400000">
            <a:off x="5477445" y="1428650"/>
            <a:ext cx="2015400" cy="555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7" name="Google Shape;567;p43"/>
          <p:cNvCxnSpPr>
            <a:stCxn id="500" idx="2"/>
          </p:cNvCxnSpPr>
          <p:nvPr/>
        </p:nvCxnSpPr>
        <p:spPr>
          <a:xfrm flipH="1" rot="-5400000">
            <a:off x="5409945" y="1496150"/>
            <a:ext cx="2153700" cy="588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8" name="Google Shape;568;p43"/>
          <p:cNvCxnSpPr>
            <a:stCxn id="500" idx="2"/>
          </p:cNvCxnSpPr>
          <p:nvPr/>
        </p:nvCxnSpPr>
        <p:spPr>
          <a:xfrm flipH="1" rot="-5400000">
            <a:off x="5559795" y="1346300"/>
            <a:ext cx="2008800" cy="213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9" name="Google Shape;569;p43"/>
          <p:cNvCxnSpPr>
            <a:stCxn id="500" idx="2"/>
          </p:cNvCxnSpPr>
          <p:nvPr/>
        </p:nvCxnSpPr>
        <p:spPr>
          <a:xfrm flipH="1" rot="-5400000">
            <a:off x="5484195" y="1421900"/>
            <a:ext cx="2157000" cy="210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0" name="Google Shape;570;p43"/>
          <p:cNvCxnSpPr>
            <a:stCxn id="499" idx="2"/>
          </p:cNvCxnSpPr>
          <p:nvPr/>
        </p:nvCxnSpPr>
        <p:spPr>
          <a:xfrm flipH="1" rot="-5400000">
            <a:off x="5869125" y="1510551"/>
            <a:ext cx="1832400" cy="681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1" name="Google Shape;571;p43"/>
          <p:cNvCxnSpPr>
            <a:stCxn id="499" idx="2"/>
          </p:cNvCxnSpPr>
          <p:nvPr/>
        </p:nvCxnSpPr>
        <p:spPr>
          <a:xfrm flipH="1" rot="-5400000">
            <a:off x="5801625" y="1578051"/>
            <a:ext cx="1967400" cy="681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2" name="Google Shape;572;p43"/>
          <p:cNvCxnSpPr>
            <a:stCxn id="499" idx="2"/>
          </p:cNvCxnSpPr>
          <p:nvPr/>
        </p:nvCxnSpPr>
        <p:spPr>
          <a:xfrm flipH="1" rot="-5400000">
            <a:off x="5938275" y="1441401"/>
            <a:ext cx="1835700" cy="209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3" name="Google Shape;573;p43"/>
          <p:cNvCxnSpPr>
            <a:stCxn id="499" idx="2"/>
          </p:cNvCxnSpPr>
          <p:nvPr/>
        </p:nvCxnSpPr>
        <p:spPr>
          <a:xfrm flipH="1" rot="-5400000">
            <a:off x="5875725" y="1503951"/>
            <a:ext cx="1974000" cy="2229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4" name="Google Shape;574;p43"/>
          <p:cNvCxnSpPr>
            <a:stCxn id="498" idx="2"/>
          </p:cNvCxnSpPr>
          <p:nvPr/>
        </p:nvCxnSpPr>
        <p:spPr>
          <a:xfrm flipH="1" rot="-5400000">
            <a:off x="5927475" y="1272500"/>
            <a:ext cx="2018700" cy="3711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5" name="Google Shape;575;p43"/>
          <p:cNvCxnSpPr>
            <a:stCxn id="498" idx="2"/>
          </p:cNvCxnSpPr>
          <p:nvPr/>
        </p:nvCxnSpPr>
        <p:spPr>
          <a:xfrm flipH="1" rot="-5400000">
            <a:off x="5855025" y="1344950"/>
            <a:ext cx="2160300" cy="3678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6" name="Google Shape;576;p43"/>
          <p:cNvCxnSpPr>
            <a:stCxn id="498" idx="2"/>
          </p:cNvCxnSpPr>
          <p:nvPr/>
        </p:nvCxnSpPr>
        <p:spPr>
          <a:xfrm flipH="1" rot="-5400000">
            <a:off x="6008175" y="1191800"/>
            <a:ext cx="2012100" cy="5259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7" name="Google Shape;577;p43"/>
          <p:cNvCxnSpPr>
            <a:stCxn id="498" idx="2"/>
          </p:cNvCxnSpPr>
          <p:nvPr/>
        </p:nvCxnSpPr>
        <p:spPr>
          <a:xfrm flipH="1" rot="-5400000">
            <a:off x="5937375" y="1262600"/>
            <a:ext cx="2157000" cy="529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78" name="Google Shape;57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149" y="2395915"/>
            <a:ext cx="1731302" cy="351677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43"/>
          <p:cNvSpPr txBox="1"/>
          <p:nvPr/>
        </p:nvSpPr>
        <p:spPr>
          <a:xfrm>
            <a:off x="3671825" y="2928750"/>
            <a:ext cx="2057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32x Xilinx U55C FPGAs</a:t>
            </a:r>
            <a:endParaRPr b="1" sz="1000"/>
          </a:p>
        </p:txBody>
      </p:sp>
      <p:pic>
        <p:nvPicPr>
          <p:cNvPr id="580" name="Google Shape;58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43" y="196075"/>
            <a:ext cx="1847408" cy="51052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43"/>
          <p:cNvSpPr txBox="1"/>
          <p:nvPr/>
        </p:nvSpPr>
        <p:spPr>
          <a:xfrm>
            <a:off x="3534587" y="692298"/>
            <a:ext cx="2332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DCS810 DATA CENTER SWITCH</a:t>
            </a:r>
            <a:endParaRPr b="1"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25.6T </a:t>
            </a:r>
            <a:r>
              <a:rPr b="1" lang="en" sz="1100"/>
              <a:t>Tofino 2</a:t>
            </a:r>
            <a:endParaRPr b="1" sz="1100"/>
          </a:p>
        </p:txBody>
      </p:sp>
      <p:pic>
        <p:nvPicPr>
          <p:cNvPr id="582" name="Google Shape;582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60750" y="143900"/>
            <a:ext cx="1659826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3"/>
          <p:cNvSpPr txBox="1"/>
          <p:nvPr/>
        </p:nvSpPr>
        <p:spPr>
          <a:xfrm>
            <a:off x="7301575" y="1049625"/>
            <a:ext cx="1847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16x 3m (10ft) 400G QSFP-DD to 4x100G QSFP56 Passive Direct Attach Copper Breakout Cable</a:t>
            </a:r>
            <a:endParaRPr b="1" sz="900"/>
          </a:p>
        </p:txBody>
      </p:sp>
      <p:sp>
        <p:nvSpPr>
          <p:cNvPr id="584" name="Google Shape;584;p43"/>
          <p:cNvSpPr txBox="1"/>
          <p:nvPr/>
        </p:nvSpPr>
        <p:spPr>
          <a:xfrm>
            <a:off x="87550" y="693050"/>
            <a:ext cx="2057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FPGA Applications run on single 100G links or as a “bump in the wire” using 2x 100G links for stream processing.</a:t>
            </a:r>
            <a:endParaRPr b="1"/>
          </a:p>
        </p:txBody>
      </p:sp>
      <p:pic>
        <p:nvPicPr>
          <p:cNvPr id="585" name="Google Shape;585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31648" y="4532575"/>
            <a:ext cx="1725575" cy="48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 rot="10800000">
            <a:off x="3056525" y="4045249"/>
            <a:ext cx="3541801" cy="35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 rot="10800000">
            <a:off x="3056525" y="4403960"/>
            <a:ext cx="3541801" cy="35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 rot="10800000">
            <a:off x="3056525" y="3326510"/>
            <a:ext cx="3541801" cy="35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 rot="10800000">
            <a:off x="3056525" y="3685220"/>
            <a:ext cx="3541801" cy="353625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43"/>
          <p:cNvSpPr txBox="1"/>
          <p:nvPr/>
        </p:nvSpPr>
        <p:spPr>
          <a:xfrm>
            <a:off x="3056525" y="4725977"/>
            <a:ext cx="354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GigaIO FabreX PCIe Gen 4 switches</a:t>
            </a:r>
            <a:endParaRPr b="1"/>
          </a:p>
        </p:txBody>
      </p:sp>
      <p:pic>
        <p:nvPicPr>
          <p:cNvPr id="591" name="Google Shape;591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42648" y="3839023"/>
            <a:ext cx="1057800" cy="499412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3"/>
          <p:cNvSpPr txBox="1"/>
          <p:nvPr/>
        </p:nvSpPr>
        <p:spPr>
          <a:xfrm>
            <a:off x="6671000" y="3218638"/>
            <a:ext cx="2478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GigaIO Composable FabreX switches connect the CPU, GPUs, NVMes and FPGAs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AutoGOLE/SENSE composes the L2/L3 network paths.</a:t>
            </a:r>
            <a:endParaRPr b="1" sz="1300"/>
          </a:p>
        </p:txBody>
      </p:sp>
      <p:pic>
        <p:nvPicPr>
          <p:cNvPr id="593" name="Google Shape;593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050" y="4471575"/>
            <a:ext cx="1928875" cy="60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3196" y="3722560"/>
            <a:ext cx="953375" cy="74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98715" y="1139712"/>
            <a:ext cx="551100" cy="5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786" y="2987925"/>
            <a:ext cx="2774450" cy="177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24" y="457347"/>
            <a:ext cx="4154772" cy="171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1750" y="2571750"/>
            <a:ext cx="4856076" cy="24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42795" y="1"/>
            <a:ext cx="5001207" cy="23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5800" y="2230661"/>
            <a:ext cx="2866407" cy="6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1400" y="83725"/>
            <a:ext cx="2370825" cy="165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9975" y="83726"/>
            <a:ext cx="2703175" cy="6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659200" cy="10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5"/>
          <p:cNvSpPr txBox="1"/>
          <p:nvPr/>
        </p:nvSpPr>
        <p:spPr>
          <a:xfrm>
            <a:off x="381000" y="895200"/>
            <a:ext cx="40806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General Networking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TCP/UDP Checksum Offload (CSO), TCP Segmentation Offload (TSO), Generic Send Offload (GSO)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Generic Receive Offload (GRO), Receive Side Scaling (RSS)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VLAN Insertion/Removal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VLAN Q-in-Q Insertion/Stripping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Jumbo Frames (up to 9KB)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Traffic Steering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TCP/UDP/IP, MAC, VLAN, RSS filtering Accelerated Receive Flow Steering (ARFS), Transmit Packet Steering (XPS)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Network Acceleration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Onload®/ TCPDirect - TCP/UDP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Open Virtual Switch (OVS)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DPDK Poll Mode Driver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Hardware Offloaded Virtio-net 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Virtio v0.9.5 and later 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CSO, TSO 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Multi-queue 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vDPA (Virtual Data Path Acceleration)</a:t>
            </a:r>
            <a:endParaRPr sz="1200"/>
          </a:p>
        </p:txBody>
      </p:sp>
      <p:sp>
        <p:nvSpPr>
          <p:cNvPr id="613" name="Google Shape;613;p45"/>
          <p:cNvSpPr txBox="1"/>
          <p:nvPr/>
        </p:nvSpPr>
        <p:spPr>
          <a:xfrm>
            <a:off x="5162400" y="1634100"/>
            <a:ext cx="39816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Software and FPGA Extensibility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Support for custom plug-ins to enable new functionality; programmed via </a:t>
            </a:r>
            <a:r>
              <a:rPr b="1" lang="en" sz="1200"/>
              <a:t>P4</a:t>
            </a:r>
            <a:r>
              <a:rPr lang="en" sz="1200"/>
              <a:t>, HLS, or RTL.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Hardware-based Packet Processing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Wildcard match-action flow tables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Tunnel encap/decap – VXLAN, NVGRE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Connection Tracking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Packet Replication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Header rewrite/NAT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Per-rule packet and byte counters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MAC Address rewriting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4 M stateful connections and up to 20K Megaflows with wildcard match support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Storage Acceleration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Ceph RBD Client Offload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Hardware Offloaded Virtio-net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Virtio v0.9.5 and later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Multi-queue</a:t>
            </a:r>
            <a:endParaRPr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RP Conferen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